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2.xml" ContentType="application/vnd.openxmlformats-officedocument.them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theme/theme13.xml" ContentType="application/vnd.openxmlformats-officedocument.them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4.xml" ContentType="application/vnd.openxmlformats-officedocument.them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theme/theme15.xml" ContentType="application/vnd.openxmlformats-officedocument.theme+xml"/>
  <Override PartName="/ppt/theme/themeOverride29.xml" ContentType="application/vnd.openxmlformats-officedocument.themeOverride+xml"/>
  <Override PartName="/ppt/theme/themeOverride30.xml" ContentType="application/vnd.openxmlformats-officedocument.themeOverride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6.xml" ContentType="application/vnd.openxmlformats-officedocument.them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  <p:sldMasterId id="2147483744" r:id="rId7"/>
    <p:sldMasterId id="2147483758" r:id="rId8"/>
    <p:sldMasterId id="2147483772" r:id="rId9"/>
    <p:sldMasterId id="2147483786" r:id="rId10"/>
    <p:sldMasterId id="2147483800" r:id="rId11"/>
    <p:sldMasterId id="2147483814" r:id="rId12"/>
    <p:sldMasterId id="2147483828" r:id="rId13"/>
    <p:sldMasterId id="2147483842" r:id="rId14"/>
    <p:sldMasterId id="2147483856" r:id="rId15"/>
    <p:sldMasterId id="2147483870" r:id="rId16"/>
  </p:sldMasterIdLst>
  <p:sldIdLst>
    <p:sldId id="257" r:id="rId17"/>
    <p:sldId id="258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68" r:id="rId28"/>
    <p:sldId id="269" r:id="rId29"/>
    <p:sldId id="270" r:id="rId30"/>
    <p:sldId id="271" r:id="rId31"/>
    <p:sldId id="272" r:id="rId32"/>
    <p:sldId id="273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1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2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2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2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2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2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26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27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28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29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30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31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32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8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0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1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5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88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57115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04851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74654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62098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4022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954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880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4127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541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28321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04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0148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763197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5138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5847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16769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48641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2624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37314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55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7935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30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3670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95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67729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06362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35993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2526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39633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02346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59452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29797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94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46235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29458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07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6425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560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5408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33075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316086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9923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0147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14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171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58555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847559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9466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7304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68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0708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76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08366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989463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75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52282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18562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809500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43767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01935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4612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40707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144380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95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24795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882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74075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355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60514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1709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742094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88243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58598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320300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2206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92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1192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84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48706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606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44583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42684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08626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88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82628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938578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4103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954444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14994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24958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0354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31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94131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186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693957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273543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103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8898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0263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0650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415094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1101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68906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81726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21370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344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58102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98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47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86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780824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948671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8026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13133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35230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599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46189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4787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66626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88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725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644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40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618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438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216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88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428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01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882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3489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42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00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48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2392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927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020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72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256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002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27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90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88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42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1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073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5786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00342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42453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915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2411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5204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7060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4691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275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302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43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024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83514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4417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326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53947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41186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2961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206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8841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066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3816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637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45848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216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502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14218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8458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04459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0447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54213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671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769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711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19303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768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05239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27682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793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03090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13776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188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93451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3445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4860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98DAA-DBA7-47EC-8C1F-ADEE61C6839C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2831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A0A9-AB07-45DF-A678-DE1DF9785AD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35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0BAF-B50F-47D3-9323-DDD9CAE11D5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7134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850E2-A913-4CFE-B7CB-31B7E737F547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4682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508A-63F6-4016-8BEB-87013E3674FB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67116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D02DC-ED8D-4F55-A73C-78081441C68F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40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CCDBF-5AAC-42F9-AF7D-7B1846A8547E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74978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133B-D75D-4932-BB55-3CF3ADD004A3}" type="slidenum">
              <a:rPr lang="hr-HR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01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614A-1C1E-486F-BB40-B1E41E21240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48422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31B34-84DD-470F-B69F-794F45855062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94246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BDBD-0167-4AAF-8EFD-45D26B63F5CF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70509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B2E4-99EB-4F43-B106-2B723F6165C5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63716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8C49-D98C-4681-9796-22FF37C104C1}" type="slidenum">
              <a:rPr lang="hr-HR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45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13" Type="http://schemas.openxmlformats.org/officeDocument/2006/relationships/slideLayout" Target="../slideLayouts/slideLayout156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slideLayout" Target="../slideLayouts/slideLayout155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Relationship Id="rId1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slideLayout" Target="../slideLayouts/slideLayout168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Relationship Id="rId14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7.xml"/><Relationship Id="rId13" Type="http://schemas.openxmlformats.org/officeDocument/2006/relationships/slideLayout" Target="../slideLayouts/slideLayout182.xml"/><Relationship Id="rId3" Type="http://schemas.openxmlformats.org/officeDocument/2006/relationships/slideLayout" Target="../slideLayouts/slideLayout172.xml"/><Relationship Id="rId7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81.xml"/><Relationship Id="rId2" Type="http://schemas.openxmlformats.org/officeDocument/2006/relationships/slideLayout" Target="../slideLayouts/slideLayout171.xml"/><Relationship Id="rId1" Type="http://schemas.openxmlformats.org/officeDocument/2006/relationships/slideLayout" Target="../slideLayouts/slideLayout170.xml"/><Relationship Id="rId6" Type="http://schemas.openxmlformats.org/officeDocument/2006/relationships/slideLayout" Target="../slideLayouts/slideLayout175.xml"/><Relationship Id="rId11" Type="http://schemas.openxmlformats.org/officeDocument/2006/relationships/slideLayout" Target="../slideLayouts/slideLayout180.xml"/><Relationship Id="rId5" Type="http://schemas.openxmlformats.org/officeDocument/2006/relationships/slideLayout" Target="../slideLayouts/slideLayout174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79.xml"/><Relationship Id="rId4" Type="http://schemas.openxmlformats.org/officeDocument/2006/relationships/slideLayout" Target="../slideLayouts/slideLayout173.xml"/><Relationship Id="rId9" Type="http://schemas.openxmlformats.org/officeDocument/2006/relationships/slideLayout" Target="../slideLayouts/slideLayout178.xml"/><Relationship Id="rId14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0.xml"/><Relationship Id="rId13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9.xml"/><Relationship Id="rId12" Type="http://schemas.openxmlformats.org/officeDocument/2006/relationships/slideLayout" Target="../slideLayouts/slideLayout194.xml"/><Relationship Id="rId2" Type="http://schemas.openxmlformats.org/officeDocument/2006/relationships/slideLayout" Target="../slideLayouts/slideLayout184.xml"/><Relationship Id="rId1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8.xml"/><Relationship Id="rId11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8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86.xml"/><Relationship Id="rId9" Type="http://schemas.openxmlformats.org/officeDocument/2006/relationships/slideLayout" Target="../slideLayouts/slideLayout191.xml"/><Relationship Id="rId1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3.xml"/><Relationship Id="rId13" Type="http://schemas.openxmlformats.org/officeDocument/2006/relationships/slideLayout" Target="../slideLayouts/slideLayout208.xml"/><Relationship Id="rId3" Type="http://schemas.openxmlformats.org/officeDocument/2006/relationships/slideLayout" Target="../slideLayouts/slideLayout198.xml"/><Relationship Id="rId7" Type="http://schemas.openxmlformats.org/officeDocument/2006/relationships/slideLayout" Target="../slideLayouts/slideLayout202.xml"/><Relationship Id="rId12" Type="http://schemas.openxmlformats.org/officeDocument/2006/relationships/slideLayout" Target="../slideLayouts/slideLayout207.xml"/><Relationship Id="rId2" Type="http://schemas.openxmlformats.org/officeDocument/2006/relationships/slideLayout" Target="../slideLayouts/slideLayout197.xml"/><Relationship Id="rId1" Type="http://schemas.openxmlformats.org/officeDocument/2006/relationships/slideLayout" Target="../slideLayouts/slideLayout196.xml"/><Relationship Id="rId6" Type="http://schemas.openxmlformats.org/officeDocument/2006/relationships/slideLayout" Target="../slideLayouts/slideLayout201.xml"/><Relationship Id="rId11" Type="http://schemas.openxmlformats.org/officeDocument/2006/relationships/slideLayout" Target="../slideLayouts/slideLayout206.xml"/><Relationship Id="rId5" Type="http://schemas.openxmlformats.org/officeDocument/2006/relationships/slideLayout" Target="../slideLayouts/slideLayout20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05.xml"/><Relationship Id="rId4" Type="http://schemas.openxmlformats.org/officeDocument/2006/relationships/slideLayout" Target="../slideLayouts/slideLayout199.xml"/><Relationship Id="rId9" Type="http://schemas.openxmlformats.org/officeDocument/2006/relationships/slideLayout" Target="../slideLayouts/slideLayout204.xml"/><Relationship Id="rId14" Type="http://schemas.openxmlformats.org/officeDocument/2006/relationships/theme" Target="../theme/theme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893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05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6838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5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219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51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71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42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850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568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605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123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133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32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4875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6ED3C-54D1-4BD4-A767-BF1F3F394455}" type="slidenum">
              <a:rPr lang="hr-HR">
                <a:solidFill>
                  <a:srgbClr val="04617B">
                    <a:shade val="90000"/>
                  </a:srgb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4617B">
                  <a:shade val="90000"/>
                </a:srgbClr>
              </a:solidFill>
              <a:latin typeface="Tahoma" pitchFamily="34" charset="0"/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429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20713"/>
            <a:ext cx="7772400" cy="1470025"/>
          </a:xfrm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/>
              <a:t>Odgovornosti lokalne uprave i samouprave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r>
              <a:rPr lang="hr-HR" altLang="sr-Latn-RS" sz="2800" dirty="0" smtClean="0"/>
              <a:t>Grad Zagreb</a:t>
            </a:r>
          </a:p>
          <a:p>
            <a:pPr marR="0" eaLnBrk="1" hangingPunct="1">
              <a:lnSpc>
                <a:spcPct val="80000"/>
              </a:lnSpc>
            </a:pPr>
            <a:r>
              <a:rPr lang="hr-HR" altLang="sr-Latn-RS" sz="2800" dirty="0" smtClean="0"/>
              <a:t>Gradski ured za poljoprivredu i šumarstvo </a:t>
            </a:r>
          </a:p>
          <a:p>
            <a:pPr marR="0" eaLnBrk="1" hangingPunct="1">
              <a:lnSpc>
                <a:spcPct val="80000"/>
              </a:lnSpc>
            </a:pPr>
            <a:r>
              <a:rPr lang="hr-HR" altLang="sr-Latn-RS" sz="2800" dirty="0" smtClean="0"/>
              <a:t>Jurica Ambrožić, dr. vet. med. </a:t>
            </a:r>
          </a:p>
          <a:p>
            <a:pPr marR="0" eaLnBrk="1" hangingPunct="1">
              <a:lnSpc>
                <a:spcPct val="80000"/>
              </a:lnSpc>
            </a:pPr>
            <a:endParaRPr lang="hr-HR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2086770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Učinak </a:t>
            </a:r>
            <a:r>
              <a:rPr lang="hr-HR" altLang="sr-Latn-RS" dirty="0" err="1" smtClean="0"/>
              <a:t>Info</a:t>
            </a:r>
            <a:r>
              <a:rPr lang="hr-HR" altLang="sr-Latn-RS" dirty="0" smtClean="0"/>
              <a:t>-centra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1600" smtClean="0"/>
              <a:t>U razdoblju od 1. siječnja 2014. do 31. prosinca 2014. Info – centar je zaprimio 5942 poziv, a obradio je 2826  poziv (47,55 %). Od zaprimljenih poziva, po vrstama poziva i obradama bili su slijedeći: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b="1" i="1" smtClean="0"/>
              <a:t>1.  </a:t>
            </a:r>
            <a:r>
              <a:rPr lang="hr-HR" altLang="sr-Latn-RS" sz="1600" smtClean="0"/>
              <a:t> Izgubljene životinje -1234 poziv (obrađeno 686  ili 55,59 % tj. 686  životinja vraćeno je vlasniku).</a:t>
            </a:r>
            <a:endParaRPr lang="hr-HR" altLang="sr-Latn-R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b="1" i="1" smtClean="0"/>
              <a:t>2. </a:t>
            </a:r>
            <a:r>
              <a:rPr lang="hr-HR" altLang="sr-Latn-RS" sz="1600" smtClean="0"/>
              <a:t> Nađene životinje – 3406  poziva (obrađeno 1625  ili 47,70 % tj. 1625  životinja vraćeno je vlasniku, privremeno smješteno, nađen udomitelj ).</a:t>
            </a:r>
            <a:endParaRPr lang="hr-HR" altLang="sr-Latn-R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3.  Zlostavljane životinje -613 prijava  (obrađene, a u 264 slučaja ili  43,06% podnesene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     su prijave nadležnim tijelima – Veterinarska inspekcija ili Državno odvjetništvo).</a:t>
            </a:r>
            <a:endParaRPr lang="hr-HR" altLang="sr-Latn-R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4.  Ranjene životinje- 265 poziv (obrađeno 110  ili 41,50%, dok preostali broj nije riješeno – nije bilo životinje, životinja uginula ili nije nađena na mjestu nesreće). </a:t>
            </a:r>
            <a:endParaRPr lang="hr-HR" altLang="sr-Latn-R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AutoNum type="arabicPeriod" startAt="5"/>
            </a:pPr>
            <a:r>
              <a:rPr lang="hr-HR" altLang="sr-Latn-RS" sz="1600" smtClean="0"/>
              <a:t>Životinje koje poklanjaju vlasnici - 128 poziva (obrađeno 40 ili 31,25 % - slučajevi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      kad vlasnici iz raznih razloga više nisu mogli držati kućnog ljubimca te su ga na ovaj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      način zbrinuli).</a:t>
            </a:r>
            <a:endParaRPr lang="hr-HR" altLang="sr-Latn-RS" sz="16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6.  Potencijalni udomitelji su se javili u 296 slučajeva  (obrađeno 101 ili 34,12% ) te su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smtClean="0"/>
              <a:t>     uz pomoć Info-centra zbrinuli neke od napuštenih kućnih ljubimaca. </a:t>
            </a:r>
          </a:p>
        </p:txBody>
      </p:sp>
    </p:spTree>
    <p:extLst>
      <p:ext uri="{BB962C8B-B14F-4D97-AF65-F5344CB8AC3E}">
        <p14:creationId xmlns:p14="http://schemas.microsoft.com/office/powerpoint/2010/main" val="2572749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z="4000" smtClean="0"/>
              <a:t>RAD NEVLADINIH ORGANIZACIJA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1600" dirty="0" smtClean="0">
                <a:latin typeface="Arial" charset="0"/>
              </a:rPr>
              <a:t>Financiraju se programi/projekti udruga za zaštitu životinja i to temeljem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600" dirty="0" smtClean="0">
                <a:latin typeface="Arial" charset="0"/>
              </a:rPr>
              <a:t>Odluke o kriterijima za ostvarivanje financijske potpore za programe ili projekte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600" dirty="0" smtClean="0">
                <a:latin typeface="Arial" charset="0"/>
              </a:rPr>
              <a:t>udruga za zaštitu životinja  za koje Grad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600" dirty="0" smtClean="0">
                <a:latin typeface="Arial" charset="0"/>
              </a:rPr>
              <a:t>Zagreb ima interes, a obuhvaćaju područja: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r-HR" sz="1600" dirty="0" smtClean="0">
              <a:latin typeface="Arial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1. skrb i zaštita zdravlja napuštenih i izgubljenih kućnih ljubimaca koji se odnose na: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-	zbrinjavanje, udomljavanje i liječenje napuštenih i izgubljenih kućnih ljubimaca,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-	provođenje zakonom propisanih mjera nad napuštenim i izgubljenim kućnim ljubimcima,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r-HR" sz="1400" dirty="0" smtClean="0"/>
              <a:t>sprečavanje razmnožavanja napuštenih i izgubljenih kućnih ljubimaca;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r-HR" sz="1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2. promicanje rada sa životinjama u cilju unapređivanja kvalitete života osoba s invaliditetom i osoba s posebnim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    potrebama;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r-HR" sz="1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3. edukacija i razvijanje svijesti javnosti, osobito mladih, o zaštiti i odgovornom držanju životinja: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-    akcijama s ciljem promicanja zaštite životinja i smanjenja broja napuštenih i izgubljenih kućnih ljubimaca,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-    predavanjima u odgojno-obrazovnim ustanovama,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-    izdavanjem glasila, brošura i drugih publikacija u tiskanom i elektronskom obliku;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hr-HR" sz="1400" dirty="0" smtClean="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1400" dirty="0" smtClean="0"/>
              <a:t>4. prikupljanje informacija o napuštenim i izgubljenim kućnim ljubimcima.</a:t>
            </a:r>
          </a:p>
        </p:txBody>
      </p:sp>
    </p:spTree>
    <p:extLst>
      <p:ext uri="{BB962C8B-B14F-4D97-AF65-F5344CB8AC3E}">
        <p14:creationId xmlns:p14="http://schemas.microsoft.com/office/powerpoint/2010/main" val="1852861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 dirty="0" smtClean="0"/>
              <a:t>Nevladine organizacije učinak  u 2014.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2400" dirty="0" smtClean="0"/>
              <a:t>1. Od posebnog interesa za Grad Zagreb  je program “Hitna pomoć za ranjene životinje” zbrinjavanje ranjenih životinja: putem udruge na Veterinarskom fakultetu obrađeno je preko 100-</a:t>
            </a:r>
            <a:r>
              <a:rPr lang="hr-HR" sz="2400" dirty="0" err="1" smtClean="0"/>
              <a:t>tinjak</a:t>
            </a:r>
            <a:r>
              <a:rPr lang="hr-HR" sz="2400" dirty="0" smtClean="0"/>
              <a:t> životinja (pasa).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hr-HR" sz="2400" dirty="0" smtClean="0"/>
              <a:t>2. Financirale su se i slijedeće aktivnosti udruga: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r-HR" sz="2400" dirty="0" smtClean="0"/>
              <a:t>Cijepljenje protiv bjesnoće s </a:t>
            </a:r>
            <a:r>
              <a:rPr lang="hr-HR" sz="2400" dirty="0" err="1" smtClean="0"/>
              <a:t>mikročipiranjem</a:t>
            </a:r>
            <a:r>
              <a:rPr lang="hr-HR" sz="2400" dirty="0" smtClean="0"/>
              <a:t>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r-HR" sz="2400" dirty="0" smtClean="0"/>
              <a:t>Kastracije životinja u cilju humane redukcije populacije,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r-HR" sz="2400" dirty="0" smtClean="0"/>
              <a:t>Programi pomoći udrugama koje koriste životinja kao terapeute i pomoć osobama s posebnim potrebama,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hr-HR" sz="2400" dirty="0" smtClean="0"/>
              <a:t>Programi i projekti edukacije.  </a:t>
            </a:r>
          </a:p>
        </p:txBody>
      </p:sp>
    </p:spTree>
    <p:extLst>
      <p:ext uri="{BB962C8B-B14F-4D97-AF65-F5344CB8AC3E}">
        <p14:creationId xmlns:p14="http://schemas.microsoft.com/office/powerpoint/2010/main" val="249451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sz="4000" smtClean="0"/>
              <a:t>Projekti edukacije i podizanja svijesti javnosti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altLang="sr-Latn-RS" sz="2800" smtClean="0"/>
              <a:t>Aktivno promicati rad skloništa, edukaciju djece te razvijati svijest o potrebi odgovornog vlasništva nad kućnim ljubimcima.</a:t>
            </a:r>
          </a:p>
          <a:p>
            <a:pPr eaLnBrk="1" hangingPunct="1"/>
            <a:r>
              <a:rPr lang="hr-HR" altLang="sr-Latn-RS" sz="2800" smtClean="0"/>
              <a:t>Provoditi aktivnosti u cilju isticanja onih mjera koje se smatraju od interesa za lokalnu sredinu (npr. akcije usmjerene na mikročipiranje, vakcinaciju bjesnoće mačaka, itd.)</a:t>
            </a:r>
          </a:p>
          <a:p>
            <a:pPr eaLnBrk="1" hangingPunct="1"/>
            <a:endParaRPr lang="hr-HR" altLang="sr-Latn-RS" sz="2800" smtClean="0"/>
          </a:p>
        </p:txBody>
      </p:sp>
    </p:spTree>
    <p:extLst>
      <p:ext uri="{BB962C8B-B14F-4D97-AF65-F5344CB8AC3E}">
        <p14:creationId xmlns:p14="http://schemas.microsoft.com/office/powerpoint/2010/main" val="42979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algn="ctr" eaLnBrk="1" hangingPunct="1"/>
            <a:r>
              <a:rPr lang="hr-HR" altLang="sr-Latn-RS" sz="4000" dirty="0" smtClean="0"/>
              <a:t>Pitanje nadležnosti zbrinjavanja životinja unutar zemalja  EU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400" smtClean="0"/>
              <a:t>Zagreb - Sklonište djeluje u sklopu Ustanove ZOO vrt Grada Zagreba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smtClean="0"/>
              <a:t>Prag – Sklonište djeluje u sklopu Mjesne policije koja i hvata životinje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smtClean="0"/>
              <a:t>Ljubljana – Sklonište je sastavni dio Ustanove ZOO Ljubljana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smtClean="0"/>
              <a:t>Maribor – Sklonište je vlasništvo Grada Maribora, a vođeno je u suradnji  s udrugom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400" smtClean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Grad Beč – sklonište djeluje u sklopu udruge za zaštitu životinja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Grad Berlin – sklonište djeluje u sklopu udruge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400" dirty="0" smtClean="0"/>
              <a:t>Velika Britanija – skloništa su u vlasništvu udruga ili općina, ali je obveza hvatanja životinja prenesena na općine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altLang="sr-Latn-RS" sz="2400" dirty="0" smtClean="0"/>
          </a:p>
          <a:p>
            <a:pPr eaLnBrk="1" hangingPunct="1">
              <a:lnSpc>
                <a:spcPct val="80000"/>
              </a:lnSpc>
            </a:pPr>
            <a:endParaRPr lang="hr-HR" alt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555796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Problem ustroja sustava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Gradovi i općine moraju osigurati uvjete sukladno Zakonu i propisima, a temeljem kvalitetno definiranih potreba zajednice.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Moraju osigurati infrastrukturu i financiranje sustava, te definiranja načina organizacije ustroja službe.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Moraju provesti analizu te se prilagoditi posebnostima i problemima svojeg specifičnog prostora.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dirty="0" smtClean="0"/>
              <a:t>Potrebno je osigurati opremljene i osposobljene djelatnike ili pružatelje usluga.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800" dirty="0" smtClean="0"/>
          </a:p>
          <a:p>
            <a:pPr eaLnBrk="1" hangingPunct="1">
              <a:lnSpc>
                <a:spcPct val="80000"/>
              </a:lnSpc>
            </a:pPr>
            <a:endParaRPr lang="hr-HR" altLang="sr-Latn-RS" sz="2800" dirty="0" smtClean="0"/>
          </a:p>
        </p:txBody>
      </p:sp>
    </p:spTree>
    <p:extLst>
      <p:ext uri="{BB962C8B-B14F-4D97-AF65-F5344CB8AC3E}">
        <p14:creationId xmlns:p14="http://schemas.microsoft.com/office/powerpoint/2010/main" val="1652147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dirty="0" smtClean="0"/>
          </a:p>
          <a:p>
            <a:pPr marL="514350" indent="-514350" eaLnBrk="1" hangingPunct="1">
              <a:buFontTx/>
              <a:buAutoNum type="arabicPeriod"/>
            </a:pPr>
            <a:r>
              <a:rPr lang="hr-HR" altLang="sr-Latn-RS" sz="1800" dirty="0" smtClean="0"/>
              <a:t>Prodaja kućnih ljubimaca – pitanje prodaje dijela životinja koje traže posebne uvjete držanja</a:t>
            </a:r>
            <a:r>
              <a:rPr lang="hr-HR" altLang="sr-Latn-RS" dirty="0" smtClean="0"/>
              <a:t>. </a:t>
            </a:r>
          </a:p>
          <a:p>
            <a:pPr marL="514350" indent="-514350" eaLnBrk="1" hangingPunct="1">
              <a:buFontTx/>
              <a:buAutoNum type="arabicPeriod"/>
            </a:pPr>
            <a:endParaRPr lang="hr-HR" altLang="sr-Latn-RS" dirty="0" smtClean="0"/>
          </a:p>
          <a:p>
            <a:pPr eaLnBrk="1" hangingPunct="1">
              <a:buFontTx/>
              <a:buNone/>
            </a:pPr>
            <a:endParaRPr lang="hr-HR" altLang="sr-Latn-RS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dirty="0" smtClean="0"/>
          </a:p>
          <a:p>
            <a:pPr marL="514350" indent="-514350" eaLnBrk="1" hangingPunct="1">
              <a:buAutoNum type="arabicPeriod"/>
            </a:pPr>
            <a:r>
              <a:rPr lang="hr-HR" altLang="sr-Latn-RS" sz="1800" dirty="0" smtClean="0"/>
              <a:t>Problem financijskog kapaciteta lokalnih ili područnih (regionalnih) samouprava te izgradnja i održavanje sustava</a:t>
            </a:r>
          </a:p>
          <a:p>
            <a:pPr marL="342900" indent="-342900" eaLnBrk="1" hangingPunct="1">
              <a:buAutoNum type="arabicPeriod" startAt="2"/>
            </a:pPr>
            <a:r>
              <a:rPr lang="hr-HR" altLang="sr-Latn-RS" sz="1800" dirty="0" smtClean="0"/>
              <a:t>Osiguranje zemljišta potrebnog            </a:t>
            </a:r>
          </a:p>
          <a:p>
            <a:pPr marL="0" indent="0" eaLnBrk="1" hangingPunct="1">
              <a:buNone/>
            </a:pPr>
            <a:r>
              <a:rPr lang="hr-HR" altLang="sr-Latn-RS" sz="1800" dirty="0" smtClean="0"/>
              <a:t>       za izgradnju i razvoj infrastrukture  </a:t>
            </a:r>
          </a:p>
          <a:p>
            <a:pPr marL="0" indent="0" eaLnBrk="1" hangingPunct="1">
              <a:buNone/>
            </a:pPr>
            <a:r>
              <a:rPr lang="hr-HR" altLang="sr-Latn-RS" sz="1800" dirty="0" smtClean="0"/>
              <a:t>       – riječ o prostoru izvan zona         </a:t>
            </a:r>
          </a:p>
          <a:p>
            <a:pPr marL="0" indent="0" eaLnBrk="1" hangingPunct="1">
              <a:buNone/>
            </a:pPr>
            <a:r>
              <a:rPr lang="hr-HR" altLang="sr-Latn-RS" sz="1800" dirty="0"/>
              <a:t> </a:t>
            </a:r>
            <a:r>
              <a:rPr lang="hr-HR" altLang="sr-Latn-RS" sz="1800" dirty="0" smtClean="0"/>
              <a:t>      naselja koje traži znatna ulaganja u</a:t>
            </a:r>
          </a:p>
          <a:p>
            <a:pPr marL="0" indent="0" eaLnBrk="1" hangingPunct="1">
              <a:buNone/>
            </a:pPr>
            <a:r>
              <a:rPr lang="hr-HR" altLang="sr-Latn-RS" sz="1800" dirty="0"/>
              <a:t> </a:t>
            </a:r>
            <a:r>
              <a:rPr lang="hr-HR" altLang="sr-Latn-RS" sz="1800" dirty="0" smtClean="0"/>
              <a:t>      komunalnu infrastrukturu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Uočeni problemi u provedbi postojećeg propisa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488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dirty="0" smtClean="0"/>
          </a:p>
          <a:p>
            <a:pPr eaLnBrk="1" hangingPunct="1">
              <a:buFontTx/>
              <a:buNone/>
            </a:pPr>
            <a:endParaRPr lang="hr-HR" altLang="sr-Latn-RS" dirty="0" smtClean="0"/>
          </a:p>
        </p:txBody>
      </p:sp>
      <p:sp>
        <p:nvSpPr>
          <p:cNvPr id="2150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hr-HR" altLang="sr-Latn-R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pPr algn="ctr"/>
            <a:r>
              <a:rPr lang="hr-HR" dirty="0" smtClean="0"/>
              <a:t>ZAHVALJUJEM NA PAŽNJI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705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smtClean="0"/>
              <a:t>Razlozi implementacije strategije upravljanja napuštenim/izgubljenim  životinjama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800" smtClean="0"/>
              <a:t>Pitanje sigurnosti građana i imovine.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smtClean="0"/>
              <a:t>Pitanje javnog zdravstva.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smtClean="0"/>
              <a:t>Održavanje komunalnog standarda Grada.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smtClean="0"/>
              <a:t>Pitanje provedbe Zakona o zaštiti životinja (etičko i zakonodavno pitanje).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800" smtClean="0"/>
              <a:t>Implementacija mjera na kraju osigurava očuvanje  financijskih sredstva – građana, pravnih osoba te proračunskih sredstava (državni proračuni i proračuni lokalnih i regionalnih jedinica).  </a:t>
            </a:r>
          </a:p>
        </p:txBody>
      </p:sp>
    </p:spTree>
    <p:extLst>
      <p:ext uri="{BB962C8B-B14F-4D97-AF65-F5344CB8AC3E}">
        <p14:creationId xmlns:p14="http://schemas.microsoft.com/office/powerpoint/2010/main" val="181259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sz="3600" smtClean="0"/>
              <a:t>Zakonom o zaštiti životinja propisane obveze tijela lokalne uprave i regionalne samouprave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5654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 Ako nije osnovano sklonište za životinje u skladu sa člankom 56. stavkom 1. Zakona o zaštiti životinja (NN 135/06) njegovo osnivanje i rad financira jedna ili više jedinica lokalne ili područne (regionalne) samouprave u skladu s njihovim potrebama, odnosno Grad Zagreb. (čl. 56. stavak 3 Zakona)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Obavljanje poslova skupljanja napuštenih i izgubljenih životinja financiraju jedinice lokalne samouprave (čl. 56 stavak 4 Zakona).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U svrhu obavljanja poslova iz članka 57. stavka 1. točke 6. ovoga Zakona osnivači skloništa za životinje iz članka 56. stavaka 1. i 4. ovoga Zakona dužni su organizirati informacijski centar za napuštene i izgubljene životinje te podatke o životinjama dati na uvid javnosti, ostalim skloništima za životinje na području Republike Hrvatske i nadležnom tijelu (članak 58. stavak 1).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288" y="2060575"/>
            <a:ext cx="8353425" cy="4032250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19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20713"/>
            <a:ext cx="81534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altLang="sr-Latn-RS" sz="3600" smtClean="0"/>
              <a:t>Zakonom o zaštiti životinja propisane obveze tijela lokalne uprave i regionalne samouprave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200" smtClean="0"/>
              <a:t>Nadležna tijela državne uprave i tijela jedinica lokalne ili područne (regionalne) samouprave obvezna su razvijati svijest javnosti, a osobito mladih, o zaštiti životinja čl. 58. stavak  2 Zakona. 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200" smtClean="0"/>
              <a:t>Sklonište za životinje mora provoditi mjere koje odredi veterinarska inspekcija i surađivati s jedinicama lokalne ili područne (regionalne) samouprave (članak 57. stavak 2).</a:t>
            </a:r>
          </a:p>
          <a:p>
            <a:pPr eaLnBrk="1" hangingPunct="1">
              <a:lnSpc>
                <a:spcPct val="80000"/>
              </a:lnSpc>
            </a:pPr>
            <a:r>
              <a:rPr lang="hr-HR" altLang="sr-Latn-RS" sz="2200" smtClean="0"/>
              <a:t>Uvjete i način držanja kućnih ljubimaca, način kontrole njihova razmnožavanja, uvjete i način držanja vezanih pasa te način postupanja s napuštenim i izgubljenim životinjama propisuju nadležna tijela općina ili gradova, osim za kućne ljubimce koji pripadaju zaštićenim vrstama u skladu s posebnim propisima (čl. 58. stavak 4).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288" y="2060575"/>
            <a:ext cx="8353425" cy="4032250"/>
          </a:xfrm>
          <a:prstGeom prst="rect">
            <a:avLst/>
          </a:prstGeom>
          <a:noFill/>
          <a:ln w="444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2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153400" cy="11430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Osnivanje skloništa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Grad Zagreb osnovao je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sklonište u siječnju 2001.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Zakonom o dobrobiti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životinja (NN 19/99) bila je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propisana obveza općinama,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gradovima, županijama i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Gradu Zagrebu da su dužni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voditi brigu o zbrinjavanju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napuštenih i izgubljenih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životinja te poticati osnivanje </a:t>
            </a:r>
          </a:p>
          <a:p>
            <a:pPr marL="381000" indent="-3810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r-HR" altLang="sr-Latn-RS" sz="2000" smtClean="0"/>
              <a:t>skloništa i higijenskih servisa. </a:t>
            </a:r>
          </a:p>
        </p:txBody>
      </p:sp>
      <p:pic>
        <p:nvPicPr>
          <p:cNvPr id="9220" name="Picture 8" descr="25_PICT02_001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373313"/>
            <a:ext cx="4038600" cy="29845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530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Rad Skloništa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2205038"/>
            <a:ext cx="4032250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Financiranje rada skloništa – iz razdjela 11 -  Proračuna Grada Zagreba.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Sklonište je dio Ustanove Zoološki vrt Grada Zagreba te obavlja poslove sukladno Odluci o uvjetima i načinu držanja kućnih ljubimaca i načinu postupanja s napuštenim i izgubljenim životinjama. </a:t>
            </a:r>
          </a:p>
          <a:p>
            <a:pPr eaLnBrk="1" hangingPunct="1">
              <a:lnSpc>
                <a:spcPct val="80000"/>
              </a:lnSpc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00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dirty="0">
                <a:latin typeface="Algerian" pitchFamily="82" charset="0"/>
              </a:rPr>
              <a:t>I</a:t>
            </a:r>
            <a:r>
              <a:rPr lang="hr-HR" altLang="sr-Latn-RS" sz="2000" dirty="0" smtClean="0">
                <a:latin typeface="Algerian" pitchFamily="82" charset="0"/>
              </a:rPr>
              <a:t>zlazak na teren -  1662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600" dirty="0" smtClean="0">
                <a:latin typeface="Algerian" pitchFamily="82" charset="0"/>
              </a:rPr>
              <a:t>(za razdoblje od 1.1.-31.12.2014.)</a:t>
            </a:r>
            <a:r>
              <a:rPr lang="hr-HR" altLang="sr-Latn-RS" sz="2000" dirty="0" smtClean="0">
                <a:latin typeface="Algerian" pitchFamily="82" charset="0"/>
              </a:rPr>
              <a:t>			</a:t>
            </a:r>
            <a:r>
              <a:rPr lang="hr-HR" altLang="sr-Latn-RS" sz="1400" dirty="0" smtClean="0">
                <a:latin typeface="Algerian" pitchFamily="82" charset="0"/>
              </a:rPr>
              <a:t>			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1. od toga ptice→360 intervencija    </a:t>
            </a:r>
            <a:r>
              <a:rPr lang="hr-HR" altLang="sr-Latn-RS" sz="2400" dirty="0" smtClean="0">
                <a:latin typeface="Algerian" pitchFamily="82" charset="0"/>
              </a:rPr>
              <a:t> </a:t>
            </a:r>
            <a:r>
              <a:rPr lang="hr-HR" altLang="sr-Latn-RS" sz="1800" dirty="0" smtClean="0">
                <a:latin typeface="Algerian" pitchFamily="82" charset="0"/>
              </a:rPr>
              <a:t>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2. od toga divlje životinje→ 80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3. DomaĆE ŽIVOTINJE - 13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4. EGZOTIČNE ŽIVOTINJE - 13</a:t>
            </a:r>
            <a:r>
              <a:rPr lang="hr-HR" altLang="sr-Latn-RS" sz="2400" dirty="0" smtClean="0">
                <a:latin typeface="Algerian" pitchFamily="82" charset="0"/>
              </a:rPr>
              <a:t>   </a:t>
            </a:r>
            <a:r>
              <a:rPr lang="hr-HR" altLang="sr-Latn-RS" sz="1800" dirty="0" smtClean="0">
                <a:latin typeface="Algerian" pitchFamily="82" charset="0"/>
              </a:rPr>
              <a:t>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5. Edukacije – 176 lokacija (knjižnice, škole, sklonište, itd.)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800" dirty="0" smtClean="0">
                <a:latin typeface="Algerian" pitchFamily="82" charset="0"/>
              </a:rPr>
              <a:t>6. Promotivne aktivnosti - 27	</a:t>
            </a:r>
            <a:r>
              <a:rPr lang="hr-HR" altLang="sr-Latn-RS" sz="1400" dirty="0" smtClean="0">
                <a:latin typeface="Algerian" pitchFamily="82" charset="0"/>
              </a:rPr>
              <a:t>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1400" dirty="0" smtClean="0">
                <a:latin typeface="Algerian" pitchFamily="82" charset="0"/>
              </a:rPr>
              <a:t>                                         	  		</a:t>
            </a:r>
            <a:r>
              <a:rPr lang="hr-HR" altLang="sr-Latn-RS" sz="1400" dirty="0" smtClean="0"/>
              <a:t>			                  	</a:t>
            </a:r>
          </a:p>
        </p:txBody>
      </p:sp>
    </p:spTree>
    <p:extLst>
      <p:ext uri="{BB962C8B-B14F-4D97-AF65-F5344CB8AC3E}">
        <p14:creationId xmlns:p14="http://schemas.microsoft.com/office/powerpoint/2010/main" val="397896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Financiranje Skloništa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marL="533400" indent="-533400" eaLnBrk="1" hangingPunct="1"/>
            <a:r>
              <a:rPr lang="hr-HR" altLang="sr-Latn-RS" sz="2400" dirty="0" smtClean="0"/>
              <a:t>Grad Zagreb financira rad slijedećih službi: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hr-HR" altLang="sr-Latn-RS" sz="2400" dirty="0" smtClean="0"/>
              <a:t>Služba hvatanja životinja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hr-HR" altLang="sr-Latn-RS" sz="2400" dirty="0" smtClean="0"/>
              <a:t>Veterinarska služba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hr-HR" altLang="sr-Latn-RS" sz="2400" dirty="0" smtClean="0"/>
              <a:t>Služba zadužena za marketing i edukacija skloništa 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hr-HR" altLang="sr-Latn-RS" sz="2400" dirty="0" smtClean="0"/>
              <a:t>Socijalizacija i školovanja pasa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hr-HR" altLang="sr-Latn-RS" sz="2400" dirty="0" smtClean="0"/>
              <a:t>Volonteri 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eaLnBrk="1" hangingPunct="1"/>
            <a:r>
              <a:rPr lang="hr-HR" altLang="sr-Latn-RS" sz="2400" smtClean="0"/>
              <a:t>Ukupan broj zaposlenika 19</a:t>
            </a:r>
          </a:p>
          <a:p>
            <a:pPr eaLnBrk="1" hangingPunct="1"/>
            <a:r>
              <a:rPr lang="hr-HR" altLang="sr-Latn-RS" sz="2400" smtClean="0"/>
              <a:t>Od toga: 3 veterinara, 5 veterinarskih tehničara </a:t>
            </a:r>
          </a:p>
          <a:p>
            <a:pPr eaLnBrk="1" hangingPunct="1"/>
            <a:r>
              <a:rPr lang="hr-HR" altLang="sr-Latn-RS" sz="2400" smtClean="0"/>
              <a:t>3 specijalizirana vozila te jedno koje se koristi za edukaciju</a:t>
            </a:r>
          </a:p>
          <a:p>
            <a:pPr eaLnBrk="1" hangingPunct="1"/>
            <a:r>
              <a:rPr lang="hr-HR" altLang="sr-Latn-RS" sz="2400" smtClean="0"/>
              <a:t>Niz specijalizirane opreme namijenjene hvatanju i smještaju životinja </a:t>
            </a:r>
          </a:p>
          <a:p>
            <a:pPr eaLnBrk="1" hangingPunct="1">
              <a:buFont typeface="Wingdings" pitchFamily="2" charset="2"/>
              <a:buNone/>
            </a:pPr>
            <a:endParaRPr lang="hr-HR" altLang="sr-Latn-RS" sz="2400" smtClean="0"/>
          </a:p>
        </p:txBody>
      </p:sp>
    </p:spTree>
    <p:extLst>
      <p:ext uri="{BB962C8B-B14F-4D97-AF65-F5344CB8AC3E}">
        <p14:creationId xmlns:p14="http://schemas.microsoft.com/office/powerpoint/2010/main" val="1723569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4000" smtClean="0"/>
              <a:t>Komparacija rada Skloništa u sklopu povjeravanja poslova (vet. organizacija) i Ustanove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2205038"/>
            <a:ext cx="4038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Do 2008. sklonište je radilo temeljem povjeravanja poslova Veterinarskoj organizaciji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smtClean="0"/>
              <a:t>1. manji broj zaposlenika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smtClean="0"/>
              <a:t>2. slabiji rezultati rada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smtClean="0"/>
              <a:t>3. konstantno nezadovoljstvo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smtClean="0"/>
              <a:t>    javnosti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r-HR" altLang="sr-Latn-RS" sz="2000" smtClean="0"/>
              <a:t>4. slabo ili nikako prezentiranje rada skloništa te higijeničarske službe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3438" y="2060575"/>
            <a:ext cx="4038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altLang="sr-Latn-RS" sz="2000" smtClean="0"/>
              <a:t>Od 2009. sklonište je sastavni dio Ustanove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r-HR" altLang="sr-Latn-RS" sz="200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altLang="sr-Latn-RS" sz="2000" smtClean="0"/>
              <a:t>Istim sredstvima osigurali veći broj zaposlenika te podigli razinu stručne spreme zaposlenih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altLang="sr-Latn-RS" sz="2000" smtClean="0"/>
              <a:t>Bolji rezultati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altLang="sr-Latn-RS" sz="2000" smtClean="0"/>
              <a:t>Bolji status skloništa u javnosti, a sve zbog  pro-aktivanog pristupa u vođenju poslova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hr-HR" altLang="sr-Latn-RS" sz="2000" smtClean="0"/>
              <a:t>Otvorenost javnosti te rad u cilju osiguranja usluge građanima </a:t>
            </a:r>
          </a:p>
        </p:txBody>
      </p:sp>
    </p:spTree>
    <p:extLst>
      <p:ext uri="{BB962C8B-B14F-4D97-AF65-F5344CB8AC3E}">
        <p14:creationId xmlns:p14="http://schemas.microsoft.com/office/powerpoint/2010/main" val="2960653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 smtClean="0"/>
              <a:t>INFORMACIJSKI - centar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altLang="sr-Latn-RS" sz="2400" smtClean="0"/>
              <a:t>Zakonska obveza.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smtClean="0"/>
              <a:t>Za Grad Zagreb vodi udruga.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sz="2400" smtClean="0"/>
              <a:t> </a:t>
            </a:r>
            <a:r>
              <a:rPr lang="hr-HR" altLang="sr-Latn-RS" sz="2400" b="1" i="1" smtClean="0"/>
              <a:t>Info-centar</a:t>
            </a:r>
            <a:r>
              <a:rPr lang="hr-HR" altLang="sr-Latn-RS" sz="2400" smtClean="0"/>
              <a:t> je jedinstven centar koji prikuplja i obrađuje informacije vezane za izgubljene, nađene, ranjene i zlostavljane životinje. Građanima  grada Zagreba omogućeno je da pozivom na telefon ili kontaktom putem elektronske pošte, dobiju sve potrebne informacije vezane za životinje u gradu Zagrebu (od servisnih informacija o radu veterinarskih ustanova, do organizacije svih usluga poput prijevoza, veterinarskog liječenje, udomljavanja, kastracija i sterilizacija, cijepljenja i sl.). </a:t>
            </a:r>
          </a:p>
          <a:p>
            <a:pPr eaLnBrk="1" hangingPunct="1">
              <a:lnSpc>
                <a:spcPct val="90000"/>
              </a:lnSpc>
            </a:pPr>
            <a:endParaRPr lang="hr-HR" altLang="sr-Latn-RS" sz="2400" smtClean="0"/>
          </a:p>
        </p:txBody>
      </p:sp>
    </p:spTree>
    <p:extLst>
      <p:ext uri="{BB962C8B-B14F-4D97-AF65-F5344CB8AC3E}">
        <p14:creationId xmlns:p14="http://schemas.microsoft.com/office/powerpoint/2010/main" val="4293959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1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0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1345</Words>
  <Application>Microsoft Office PowerPoint</Application>
  <PresentationFormat>Prikaz na zaslonu (4:3)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16</vt:i4>
      </vt:variant>
      <vt:variant>
        <vt:lpstr>Naslovi slajdova</vt:lpstr>
      </vt:variant>
      <vt:variant>
        <vt:i4>17</vt:i4>
      </vt:variant>
    </vt:vector>
  </HeadingPairs>
  <TitlesOfParts>
    <vt:vector size="33" baseType="lpstr">
      <vt:lpstr>Flow</vt:lpstr>
      <vt:lpstr>1_Flow</vt:lpstr>
      <vt:lpstr>2_Flow</vt:lpstr>
      <vt:lpstr>3_Flow</vt:lpstr>
      <vt:lpstr>4_Flow</vt:lpstr>
      <vt:lpstr>5_Flow</vt:lpstr>
      <vt:lpstr>6_Flow</vt:lpstr>
      <vt:lpstr>7_Flow</vt:lpstr>
      <vt:lpstr>8_Flow</vt:lpstr>
      <vt:lpstr>9_Flow</vt:lpstr>
      <vt:lpstr>10_Flow</vt:lpstr>
      <vt:lpstr>11_Flow</vt:lpstr>
      <vt:lpstr>12_Flow</vt:lpstr>
      <vt:lpstr>13_Flow</vt:lpstr>
      <vt:lpstr>14_Flow</vt:lpstr>
      <vt:lpstr>15_Flow</vt:lpstr>
      <vt:lpstr>Odgovornosti lokalne uprave i samouprave </vt:lpstr>
      <vt:lpstr>Razlozi implementacije strategije upravljanja napuštenim/izgubljenim  životinjama</vt:lpstr>
      <vt:lpstr>Zakonom o zaštiti životinja propisane obveze tijela lokalne uprave i regionalne samouprave</vt:lpstr>
      <vt:lpstr>Zakonom o zaštiti životinja propisane obveze tijela lokalne uprave i regionalne samouprave</vt:lpstr>
      <vt:lpstr>Osnivanje skloništa</vt:lpstr>
      <vt:lpstr>Rad Skloništa</vt:lpstr>
      <vt:lpstr>Financiranje Skloništa</vt:lpstr>
      <vt:lpstr>Komparacija rada Skloništa u sklopu povjeravanja poslova (vet. organizacija) i Ustanove</vt:lpstr>
      <vt:lpstr>INFORMACIJSKI - centar </vt:lpstr>
      <vt:lpstr>Učinak Info-centra</vt:lpstr>
      <vt:lpstr>RAD NEVLADINIH ORGANIZACIJA</vt:lpstr>
      <vt:lpstr>Nevladine organizacije učinak  u 2014.</vt:lpstr>
      <vt:lpstr>Projekti edukacije i podizanja svijesti javnosti</vt:lpstr>
      <vt:lpstr>Pitanje nadležnosti zbrinjavanja životinja unutar zemalja  EU</vt:lpstr>
      <vt:lpstr>Problem ustroja sustava</vt:lpstr>
      <vt:lpstr>Uočeni problemi u provedbi postojećeg propisa</vt:lpstr>
      <vt:lpstr>ZAHVALJUJEM NA PAŽNJI</vt:lpstr>
    </vt:vector>
  </TitlesOfParts>
  <Company>Grad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Odgovornosti lokalne uprave i samouprave</dc:title>
  <dc:creator>Jurica Ambrožić</dc:creator>
  <cp:lastModifiedBy>Branka Šošić</cp:lastModifiedBy>
  <cp:revision>9</cp:revision>
  <dcterms:created xsi:type="dcterms:W3CDTF">2015-11-20T07:07:05Z</dcterms:created>
  <dcterms:modified xsi:type="dcterms:W3CDTF">2015-11-20T08:49:25Z</dcterms:modified>
</cp:coreProperties>
</file>