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7.xml" ContentType="application/vnd.openxmlformats-officedocument.them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8.xml" ContentType="application/vnd.openxmlformats-officedocument.them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9.xml" ContentType="application/vnd.openxmlformats-officedocument.them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0.xml" ContentType="application/vnd.openxmlformats-officedocument.them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1.xml" ContentType="application/vnd.openxmlformats-officedocument.them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2.xml" ContentType="application/vnd.openxmlformats-officedocument.them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theme/theme13.xml" ContentType="application/vnd.openxmlformats-officedocument.them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theme/theme14.xml" ContentType="application/vnd.openxmlformats-officedocument.them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theme/theme15.xml" ContentType="application/vnd.openxmlformats-officedocument.them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6.xml" ContentType="application/vnd.openxmlformats-officedocument.them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8" r:id="rId3"/>
    <p:sldMasterId id="2147483702" r:id="rId4"/>
    <p:sldMasterId id="2147483716" r:id="rId5"/>
    <p:sldMasterId id="2147483730" r:id="rId6"/>
    <p:sldMasterId id="2147483744" r:id="rId7"/>
    <p:sldMasterId id="2147483758" r:id="rId8"/>
    <p:sldMasterId id="2147483772" r:id="rId9"/>
    <p:sldMasterId id="2147483786" r:id="rId10"/>
    <p:sldMasterId id="2147483800" r:id="rId11"/>
    <p:sldMasterId id="2147483814" r:id="rId12"/>
    <p:sldMasterId id="2147483828" r:id="rId13"/>
    <p:sldMasterId id="2147483842" r:id="rId14"/>
    <p:sldMasterId id="2147483856" r:id="rId15"/>
    <p:sldMasterId id="2147483870" r:id="rId16"/>
  </p:sldMasterIdLst>
  <p:sldIdLst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0" r:id="rId30"/>
    <p:sldId id="271" r:id="rId31"/>
    <p:sldId id="272" r:id="rId32"/>
    <p:sldId id="273" r:id="rId3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1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1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1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2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2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2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2.xml"/><Relationship Id="rId1" Type="http://schemas.openxmlformats.org/officeDocument/2006/relationships/themeOverride" Target="../theme/themeOverride2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2.xml"/><Relationship Id="rId1" Type="http://schemas.openxmlformats.org/officeDocument/2006/relationships/themeOverride" Target="../theme/themeOverride2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3.xml"/><Relationship Id="rId1" Type="http://schemas.openxmlformats.org/officeDocument/2006/relationships/themeOverride" Target="../theme/themeOverride2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3.xml"/><Relationship Id="rId1" Type="http://schemas.openxmlformats.org/officeDocument/2006/relationships/themeOverride" Target="../theme/themeOverride26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4.xml"/><Relationship Id="rId1" Type="http://schemas.openxmlformats.org/officeDocument/2006/relationships/themeOverride" Target="../theme/themeOverride27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4.xml"/><Relationship Id="rId1" Type="http://schemas.openxmlformats.org/officeDocument/2006/relationships/themeOverride" Target="../theme/themeOverride28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5.xml"/><Relationship Id="rId1" Type="http://schemas.openxmlformats.org/officeDocument/2006/relationships/themeOverride" Target="../theme/themeOverride29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5.xml"/><Relationship Id="rId1" Type="http://schemas.openxmlformats.org/officeDocument/2006/relationships/themeOverride" Target="../theme/themeOverride30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6.xml"/><Relationship Id="rId1" Type="http://schemas.openxmlformats.org/officeDocument/2006/relationships/themeOverride" Target="../theme/themeOverride31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6.xml"/><Relationship Id="rId1" Type="http://schemas.openxmlformats.org/officeDocument/2006/relationships/themeOverride" Target="../theme/themeOverride32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0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5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8889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75711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0485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74654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62098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402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3954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488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04127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41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62832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04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00148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6319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5138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85847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1676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48641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26240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3731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85554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793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630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43670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695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67729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406362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13599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12526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9633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02346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59452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29797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694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4623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9458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078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96425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5603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85408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633075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1608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29923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01479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14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171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58555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847559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9466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173047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68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0708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776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60836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989463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775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55228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18562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809500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437670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801935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4612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40707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144380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951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24795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82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90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740757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8355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605147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41709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742094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088243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758598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320300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622062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792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119225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3846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64870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960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244583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4268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208626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928809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82628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93857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103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954444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314994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249581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80354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31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894131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1862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693957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273543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0103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8898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402633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60650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415094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71101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689068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81726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021370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3448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958102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698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24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8865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780824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948671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7802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13133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35230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0599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46189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04787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566626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9882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5725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644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4409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9618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4388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2169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4883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0428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018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7882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3489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6422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50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348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2392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9273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3020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8727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5256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33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2002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4275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902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8885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0424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761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0737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5786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0034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42453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91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2411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52043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1706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46915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3275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43029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143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024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351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14417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32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3947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41186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7296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206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88418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0066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38165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637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45848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216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12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5029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14218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845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04459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40447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54213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0671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9769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87117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9303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7681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0523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27682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7933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03090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13776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1882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93451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13445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48602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8DAA-DBA7-47EC-8C1F-ADEE61C6839C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42831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A0A9-AB07-45DF-A678-DE1DF9785AD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35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0BAF-B50F-47D3-9323-DDD9CAE11D5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7134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50E2-A913-4CFE-B7CB-31B7E737F547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94682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508A-63F6-4016-8BEB-87013E3674FB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67116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02DC-ED8D-4F55-A73C-78081441C68F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740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CDBF-5AAC-42F9-AF7D-7B1846A8547E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74978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33B-D75D-4932-BB55-3CF3ADD004A3}" type="slidenum">
              <a:rPr lang="hr-H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801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614A-1C1E-486F-BB40-B1E41E21240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48422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1B34-84DD-470F-B69F-794F45855062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69424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BDBD-0167-4AAF-8EFD-45D26B63F5CF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0509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B2E4-99EB-4F43-B106-2B723F6165C5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63716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8C49-D98C-4681-9796-22FF37C104C1}" type="slidenum">
              <a:rPr lang="hr-H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45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Relationship Id="rId1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slideLayout" Target="../slideLayouts/slideLayout156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slideLayout" Target="../slideLayouts/slideLayout155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Relationship Id="rId1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13" Type="http://schemas.openxmlformats.org/officeDocument/2006/relationships/slideLayout" Target="../slideLayouts/slideLayout169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slideLayout" Target="../slideLayouts/slideLayout168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Relationship Id="rId1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7.xml"/><Relationship Id="rId13" Type="http://schemas.openxmlformats.org/officeDocument/2006/relationships/slideLayout" Target="../slideLayouts/slideLayout182.xml"/><Relationship Id="rId3" Type="http://schemas.openxmlformats.org/officeDocument/2006/relationships/slideLayout" Target="../slideLayouts/slideLayout172.xml"/><Relationship Id="rId7" Type="http://schemas.openxmlformats.org/officeDocument/2006/relationships/slideLayout" Target="../slideLayouts/slideLayout176.xml"/><Relationship Id="rId12" Type="http://schemas.openxmlformats.org/officeDocument/2006/relationships/slideLayout" Target="../slideLayouts/slideLayout181.xml"/><Relationship Id="rId2" Type="http://schemas.openxmlformats.org/officeDocument/2006/relationships/slideLayout" Target="../slideLayouts/slideLayout171.xml"/><Relationship Id="rId1" Type="http://schemas.openxmlformats.org/officeDocument/2006/relationships/slideLayout" Target="../slideLayouts/slideLayout170.xml"/><Relationship Id="rId6" Type="http://schemas.openxmlformats.org/officeDocument/2006/relationships/slideLayout" Target="../slideLayouts/slideLayout175.xml"/><Relationship Id="rId11" Type="http://schemas.openxmlformats.org/officeDocument/2006/relationships/slideLayout" Target="../slideLayouts/slideLayout180.xml"/><Relationship Id="rId5" Type="http://schemas.openxmlformats.org/officeDocument/2006/relationships/slideLayout" Target="../slideLayouts/slideLayout174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79.xml"/><Relationship Id="rId4" Type="http://schemas.openxmlformats.org/officeDocument/2006/relationships/slideLayout" Target="../slideLayouts/slideLayout173.xml"/><Relationship Id="rId9" Type="http://schemas.openxmlformats.org/officeDocument/2006/relationships/slideLayout" Target="../slideLayouts/slideLayout178.xml"/><Relationship Id="rId1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0.xml"/><Relationship Id="rId13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85.xml"/><Relationship Id="rId7" Type="http://schemas.openxmlformats.org/officeDocument/2006/relationships/slideLayout" Target="../slideLayouts/slideLayout189.xml"/><Relationship Id="rId12" Type="http://schemas.openxmlformats.org/officeDocument/2006/relationships/slideLayout" Target="../slideLayouts/slideLayout194.xml"/><Relationship Id="rId2" Type="http://schemas.openxmlformats.org/officeDocument/2006/relationships/slideLayout" Target="../slideLayouts/slideLayout184.xml"/><Relationship Id="rId1" Type="http://schemas.openxmlformats.org/officeDocument/2006/relationships/slideLayout" Target="../slideLayouts/slideLayout183.xml"/><Relationship Id="rId6" Type="http://schemas.openxmlformats.org/officeDocument/2006/relationships/slideLayout" Target="../slideLayouts/slideLayout188.xml"/><Relationship Id="rId11" Type="http://schemas.openxmlformats.org/officeDocument/2006/relationships/slideLayout" Target="../slideLayouts/slideLayout193.xml"/><Relationship Id="rId5" Type="http://schemas.openxmlformats.org/officeDocument/2006/relationships/slideLayout" Target="../slideLayouts/slideLayout18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92.xml"/><Relationship Id="rId4" Type="http://schemas.openxmlformats.org/officeDocument/2006/relationships/slideLayout" Target="../slideLayouts/slideLayout186.xml"/><Relationship Id="rId9" Type="http://schemas.openxmlformats.org/officeDocument/2006/relationships/slideLayout" Target="../slideLayouts/slideLayout191.xml"/><Relationship Id="rId1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3.xml"/><Relationship Id="rId13" Type="http://schemas.openxmlformats.org/officeDocument/2006/relationships/slideLayout" Target="../slideLayouts/slideLayout208.xml"/><Relationship Id="rId3" Type="http://schemas.openxmlformats.org/officeDocument/2006/relationships/slideLayout" Target="../slideLayouts/slideLayout198.xml"/><Relationship Id="rId7" Type="http://schemas.openxmlformats.org/officeDocument/2006/relationships/slideLayout" Target="../slideLayouts/slideLayout202.xml"/><Relationship Id="rId12" Type="http://schemas.openxmlformats.org/officeDocument/2006/relationships/slideLayout" Target="../slideLayouts/slideLayout207.xml"/><Relationship Id="rId2" Type="http://schemas.openxmlformats.org/officeDocument/2006/relationships/slideLayout" Target="../slideLayouts/slideLayout197.xml"/><Relationship Id="rId1" Type="http://schemas.openxmlformats.org/officeDocument/2006/relationships/slideLayout" Target="../slideLayouts/slideLayout196.xml"/><Relationship Id="rId6" Type="http://schemas.openxmlformats.org/officeDocument/2006/relationships/slideLayout" Target="../slideLayouts/slideLayout201.xml"/><Relationship Id="rId11" Type="http://schemas.openxmlformats.org/officeDocument/2006/relationships/slideLayout" Target="../slideLayouts/slideLayout206.xml"/><Relationship Id="rId5" Type="http://schemas.openxmlformats.org/officeDocument/2006/relationships/slideLayout" Target="../slideLayouts/slideLayout200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05.xml"/><Relationship Id="rId4" Type="http://schemas.openxmlformats.org/officeDocument/2006/relationships/slideLayout" Target="../slideLayouts/slideLayout199.xml"/><Relationship Id="rId9" Type="http://schemas.openxmlformats.org/officeDocument/2006/relationships/slideLayout" Target="../slideLayouts/slideLayout204.xml"/><Relationship Id="rId14" Type="http://schemas.openxmlformats.org/officeDocument/2006/relationships/theme" Target="../theme/theme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89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05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683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25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219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518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471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429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85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5689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605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123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133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3323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487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6ED3C-54D1-4BD4-A767-BF1F3F394455}" type="slidenum">
              <a:rPr lang="hr-HR">
                <a:solidFill>
                  <a:srgbClr val="04617B">
                    <a:shade val="90000"/>
                  </a:srgb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  <a:latin typeface="Tahoma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429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20713"/>
            <a:ext cx="7772400" cy="1470025"/>
          </a:xfrm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mtClean="0"/>
              <a:t>Odgovornosti lokalne uprave i samouprave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hr-HR" altLang="sr-Latn-RS" sz="2800" dirty="0" smtClean="0"/>
              <a:t>Grad Zagreb</a:t>
            </a:r>
          </a:p>
          <a:p>
            <a:pPr marR="0" eaLnBrk="1" hangingPunct="1">
              <a:lnSpc>
                <a:spcPct val="80000"/>
              </a:lnSpc>
            </a:pPr>
            <a:r>
              <a:rPr lang="hr-HR" altLang="sr-Latn-RS" sz="2800" dirty="0" smtClean="0"/>
              <a:t>Gradski ured za poljoprivredu i šumarstvo </a:t>
            </a:r>
          </a:p>
          <a:p>
            <a:pPr marR="0" eaLnBrk="1" hangingPunct="1">
              <a:lnSpc>
                <a:spcPct val="80000"/>
              </a:lnSpc>
            </a:pPr>
            <a:r>
              <a:rPr lang="hr-HR" altLang="sr-Latn-RS" sz="2800" dirty="0" smtClean="0"/>
              <a:t>Jurica Ambrožić, dr. vet. med. </a:t>
            </a:r>
          </a:p>
          <a:p>
            <a:pPr marR="0" eaLnBrk="1" hangingPunct="1">
              <a:lnSpc>
                <a:spcPct val="80000"/>
              </a:lnSpc>
            </a:pPr>
            <a:endParaRPr lang="hr-HR" altLang="sr-Latn-RS" sz="2800" dirty="0" smtClean="0"/>
          </a:p>
        </p:txBody>
      </p:sp>
    </p:spTree>
    <p:extLst>
      <p:ext uri="{BB962C8B-B14F-4D97-AF65-F5344CB8AC3E}">
        <p14:creationId xmlns:p14="http://schemas.microsoft.com/office/powerpoint/2010/main" val="2086770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Učinak </a:t>
            </a:r>
            <a:r>
              <a:rPr lang="hr-HR" altLang="sr-Latn-RS" dirty="0" err="1" smtClean="0"/>
              <a:t>Info</a:t>
            </a:r>
            <a:r>
              <a:rPr lang="hr-HR" altLang="sr-Latn-RS" dirty="0" smtClean="0"/>
              <a:t>-centra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1600" smtClean="0"/>
              <a:t>U razdoblju od 1. siječnja 2014. do 31. prosinca 2014. Info – centar je zaprimio 5942 poziv, a obradio je 2826  poziv (47,55 %). Od zaprimljenih poziva, po vrstama poziva i obradama bili su slijedeći: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600" b="1" i="1" smtClean="0"/>
              <a:t>1.  </a:t>
            </a:r>
            <a:r>
              <a:rPr lang="hr-HR" altLang="sr-Latn-RS" sz="1600" smtClean="0"/>
              <a:t> Izgubljene životinje -1234 poziv (obrađeno 686  ili 55,59 % tj. 686  životinja vraćeno je vlasniku).</a:t>
            </a:r>
            <a:endParaRPr lang="hr-HR" altLang="sr-Latn-RS" sz="16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600" b="1" i="1" smtClean="0"/>
              <a:t>2. </a:t>
            </a:r>
            <a:r>
              <a:rPr lang="hr-HR" altLang="sr-Latn-RS" sz="1600" smtClean="0"/>
              <a:t> Nađene životinje – 3406  poziva (obrađeno 1625  ili 47,70 % tj. 1625  životinja vraćeno je vlasniku, privremeno smješteno, nađen udomitelj ).</a:t>
            </a:r>
            <a:endParaRPr lang="hr-HR" altLang="sr-Latn-RS" sz="16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600" smtClean="0"/>
              <a:t>3.  Zlostavljane životinje -613 prijava  (obrađene, a u 264 slučaja ili  43,06% podnesene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600" smtClean="0"/>
              <a:t>     su prijave nadležnim tijelima – Veterinarska inspekcija ili Državno odvjetništvo).</a:t>
            </a:r>
            <a:endParaRPr lang="hr-HR" altLang="sr-Latn-RS" sz="16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600" smtClean="0"/>
              <a:t>4.  Ranjene životinje- 265 poziv (obrađeno 110  ili 41,50%, dok preostali broj nije riješeno – nije bilo životinje, životinja uginula ili nije nađena na mjestu nesreće). </a:t>
            </a:r>
            <a:endParaRPr lang="hr-HR" altLang="sr-Latn-RS" sz="16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5"/>
            </a:pPr>
            <a:r>
              <a:rPr lang="hr-HR" altLang="sr-Latn-RS" sz="1600" smtClean="0"/>
              <a:t>Životinje koje poklanjaju vlasnici - 128 poziva (obrađeno 40 ili 31,25 % - slučajevi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600" smtClean="0"/>
              <a:t>      kad vlasnici iz raznih razloga više nisu mogli držati kućnog ljubimca te su ga na ovaj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600" smtClean="0"/>
              <a:t>      način zbrinuli).</a:t>
            </a:r>
            <a:endParaRPr lang="hr-HR" altLang="sr-Latn-RS" sz="16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600" smtClean="0"/>
              <a:t>6.  Potencijalni udomitelji su se javili u 296 slučajeva  (obrađeno 101 ili 34,12% ) te su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600" smtClean="0"/>
              <a:t>     uz pomoć Info-centra zbrinuli neke od napuštenih kućnih ljubimaca. </a:t>
            </a:r>
          </a:p>
        </p:txBody>
      </p:sp>
    </p:spTree>
    <p:extLst>
      <p:ext uri="{BB962C8B-B14F-4D97-AF65-F5344CB8AC3E}">
        <p14:creationId xmlns:p14="http://schemas.microsoft.com/office/powerpoint/2010/main" val="2572749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z="4000" smtClean="0"/>
              <a:t>RAD NEVLADINIH ORGANIZACIJA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r-HR" sz="1600" dirty="0" smtClean="0">
                <a:latin typeface="Arial" charset="0"/>
              </a:rPr>
              <a:t>Financiraju se programi/projekti udruga za zaštitu životinja i to temeljem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600" dirty="0" smtClean="0">
                <a:latin typeface="Arial" charset="0"/>
              </a:rPr>
              <a:t>Odluke o kriterijima za ostvarivanje financijske potpore za programe ili projekte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600" dirty="0" smtClean="0">
                <a:latin typeface="Arial" charset="0"/>
              </a:rPr>
              <a:t>udruga za zaštitu životinja  za koje Grad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600" dirty="0" smtClean="0">
                <a:latin typeface="Arial" charset="0"/>
              </a:rPr>
              <a:t>Zagreb ima interes, a obuhvaćaju područja: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hr-HR" sz="1600" dirty="0" smtClean="0">
              <a:latin typeface="Arial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400" dirty="0" smtClean="0"/>
              <a:t>1. skrb i zaštita zdravlja napuštenih i izgubljenih kućnih ljubimaca koji se odnose na: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400" dirty="0" smtClean="0"/>
              <a:t>-	zbrinjavanje, udomljavanje i liječenje napuštenih i izgubljenih kućnih ljubimaca,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400" dirty="0" smtClean="0"/>
              <a:t>-	provođenje zakonom propisanih mjera nad napuštenim i izgubljenim kućnim ljubimcima,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hr-HR" sz="1400" dirty="0" smtClean="0"/>
              <a:t>sprečavanje razmnožavanja napuštenih i izgubljenih kućnih ljubimaca;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hr-HR" sz="1400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400" dirty="0" smtClean="0"/>
              <a:t>2. promicanje rada sa životinjama u cilju unapređivanja kvalitete života osoba s invaliditetom i osoba s posebnim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400" dirty="0" smtClean="0"/>
              <a:t>    potrebama;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hr-HR" sz="1400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400" dirty="0" smtClean="0"/>
              <a:t>3. edukacija i razvijanje svijesti javnosti, osobito mladih, o zaštiti i odgovornom držanju životinja: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400" dirty="0" smtClean="0"/>
              <a:t>-    akcijama s ciljem promicanja zaštite životinja i smanjenja broja napuštenih i izgubljenih kućnih ljubimaca,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400" dirty="0" smtClean="0"/>
              <a:t>-    predavanjima u odgojno-obrazovnim ustanovama,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400" dirty="0" smtClean="0"/>
              <a:t>-    izdavanjem glasila, brošura i drugih publikacija u tiskanom i elektronskom obliku;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hr-HR" sz="1400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1400" dirty="0" smtClean="0"/>
              <a:t>4. prikupljanje informacija o napuštenim i izgubljenim kućnim ljubimcima.</a:t>
            </a:r>
          </a:p>
        </p:txBody>
      </p:sp>
    </p:spTree>
    <p:extLst>
      <p:ext uri="{BB962C8B-B14F-4D97-AF65-F5344CB8AC3E}">
        <p14:creationId xmlns:p14="http://schemas.microsoft.com/office/powerpoint/2010/main" val="1852861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4000" dirty="0" smtClean="0"/>
              <a:t>Nevladine organizacije učinak  u 2014.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2400" dirty="0" smtClean="0"/>
              <a:t>1. Od posebnog interesa za Grad Zagreb  je program “Hitna pomoć za ranjene životinje” zbrinjavanje ranjenih životinja: putem udruge na Veterinarskom fakultetu obrađeno je preko 100-</a:t>
            </a:r>
            <a:r>
              <a:rPr lang="hr-HR" sz="2400" dirty="0" err="1" smtClean="0"/>
              <a:t>tinjak</a:t>
            </a:r>
            <a:r>
              <a:rPr lang="hr-HR" sz="2400" dirty="0" smtClean="0"/>
              <a:t> životinja (pasa).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hr-HR" sz="2400" dirty="0" smtClean="0"/>
              <a:t>2. Financirale su se i slijedeće aktivnosti udruga: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hr-HR" sz="2400" dirty="0" smtClean="0"/>
              <a:t>Cijepljenje protiv bjesnoće s </a:t>
            </a:r>
            <a:r>
              <a:rPr lang="hr-HR" sz="2400" dirty="0" err="1" smtClean="0"/>
              <a:t>mikročipiranjem</a:t>
            </a:r>
            <a:r>
              <a:rPr lang="hr-HR" sz="2400" dirty="0" smtClean="0"/>
              <a:t>,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hr-HR" sz="2400" dirty="0" smtClean="0"/>
              <a:t>Kastracije životinja u cilju humane redukcije populacije,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hr-HR" sz="2400" dirty="0" smtClean="0"/>
              <a:t>Programi pomoći udrugama koje koriste životinja kao terapeute i pomoć osobama s posebnim potrebama,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hr-HR" sz="2400" dirty="0" smtClean="0"/>
              <a:t>Programi i projekti edukacije.  </a:t>
            </a:r>
          </a:p>
        </p:txBody>
      </p:sp>
    </p:spTree>
    <p:extLst>
      <p:ext uri="{BB962C8B-B14F-4D97-AF65-F5344CB8AC3E}">
        <p14:creationId xmlns:p14="http://schemas.microsoft.com/office/powerpoint/2010/main" val="2494510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altLang="sr-Latn-RS" sz="4000" smtClean="0"/>
              <a:t>Projekti edukacije i podizanja svijesti javnosti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z="2800" smtClean="0"/>
              <a:t>Aktivno promicati rad skloništa, edukaciju djece te razvijati svijest o potrebi odgovornog vlasništva nad kućnim ljubimcima.</a:t>
            </a:r>
          </a:p>
          <a:p>
            <a:pPr eaLnBrk="1" hangingPunct="1"/>
            <a:r>
              <a:rPr lang="hr-HR" altLang="sr-Latn-RS" sz="2800" smtClean="0"/>
              <a:t>Provoditi aktivnosti u cilju isticanja onih mjera koje se smatraju od interesa za lokalnu sredinu (npr. akcije usmjerene na mikročipiranje, vakcinaciju bjesnoće mačaka, itd.)</a:t>
            </a:r>
          </a:p>
          <a:p>
            <a:pPr eaLnBrk="1" hangingPunct="1"/>
            <a:endParaRPr lang="hr-HR" altLang="sr-Latn-RS" sz="2800" smtClean="0"/>
          </a:p>
        </p:txBody>
      </p:sp>
    </p:spTree>
    <p:extLst>
      <p:ext uri="{BB962C8B-B14F-4D97-AF65-F5344CB8AC3E}">
        <p14:creationId xmlns:p14="http://schemas.microsoft.com/office/powerpoint/2010/main" val="429790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algn="ctr" eaLnBrk="1" hangingPunct="1"/>
            <a:r>
              <a:rPr lang="hr-HR" altLang="sr-Latn-RS" sz="4000" dirty="0" smtClean="0"/>
              <a:t>Pitanje nadležnosti zbrinjavanja životinja unutar zemalja  EU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400" smtClean="0"/>
              <a:t>Zagreb - Sklonište djeluje u sklopu Ustanove ZOO vrt Grada Zagreba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400" smtClean="0"/>
              <a:t>Prag – Sklonište djeluje u sklopu Mjesne policije koja i hvata životinje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400" smtClean="0"/>
              <a:t>Ljubljana – Sklonište je sastavni dio Ustanove ZOO Ljubljana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400" smtClean="0"/>
              <a:t>Maribor – Sklonište je vlasništvo Grada Maribora, a vođeno je u suradnji  s udrugom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altLang="sr-Latn-RS" sz="2400" smtClean="0"/>
          </a:p>
        </p:txBody>
      </p:sp>
      <p:sp>
        <p:nvSpPr>
          <p:cNvPr id="19460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400" dirty="0" smtClean="0"/>
              <a:t>Grad Beč – sklonište djeluje u sklopu udruge za zaštitu životinja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400" dirty="0" smtClean="0"/>
              <a:t>Grad Berlin – sklonište djeluje u sklopu udruge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400" dirty="0" smtClean="0"/>
              <a:t>Velika Britanija – skloništa su u vlasništvu udruga ili općina, ali je obveza hvatanja životinja prenesena na općine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altLang="sr-Latn-RS" sz="2400" dirty="0" smtClean="0"/>
          </a:p>
          <a:p>
            <a:pPr eaLnBrk="1" hangingPunct="1">
              <a:lnSpc>
                <a:spcPct val="80000"/>
              </a:lnSpc>
            </a:pPr>
            <a:endParaRPr lang="hr-HR" altLang="sr-Latn-RS" sz="2400" dirty="0" smtClean="0"/>
          </a:p>
        </p:txBody>
      </p:sp>
    </p:spTree>
    <p:extLst>
      <p:ext uri="{BB962C8B-B14F-4D97-AF65-F5344CB8AC3E}">
        <p14:creationId xmlns:p14="http://schemas.microsoft.com/office/powerpoint/2010/main" val="2555796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Problem ustroja sustava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Gradovi i općine moraju osigurati uvjete sukladno Zakonu i propisima, a temeljem kvalitetno definiranih potreba zajednice.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Moraju osigurati infrastrukturu i financiranje sustava, te definiranja načina organizacije ustroja službe. 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Moraju provesti analizu te se prilagoditi posebnostima i problemima svojeg specifičnog prostora.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Potrebno je osigurati opremljene i osposobljene djelatnike ili pružatelje usluga. </a:t>
            </a:r>
          </a:p>
          <a:p>
            <a:pPr eaLnBrk="1" hangingPunct="1">
              <a:lnSpc>
                <a:spcPct val="80000"/>
              </a:lnSpc>
            </a:pPr>
            <a:endParaRPr lang="hr-HR" altLang="sr-Latn-RS" sz="2800" dirty="0" smtClean="0"/>
          </a:p>
          <a:p>
            <a:pPr eaLnBrk="1" hangingPunct="1">
              <a:lnSpc>
                <a:spcPct val="80000"/>
              </a:lnSpc>
            </a:pPr>
            <a:endParaRPr lang="hr-HR" altLang="sr-Latn-RS" sz="2800" dirty="0" smtClean="0"/>
          </a:p>
        </p:txBody>
      </p:sp>
    </p:spTree>
    <p:extLst>
      <p:ext uri="{BB962C8B-B14F-4D97-AF65-F5344CB8AC3E}">
        <p14:creationId xmlns:p14="http://schemas.microsoft.com/office/powerpoint/2010/main" val="1652147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r-HR" altLang="sr-Latn-RS" dirty="0" smtClean="0"/>
          </a:p>
          <a:p>
            <a:pPr marL="514350" indent="-514350" eaLnBrk="1" hangingPunct="1">
              <a:buFontTx/>
              <a:buAutoNum type="arabicPeriod"/>
            </a:pPr>
            <a:r>
              <a:rPr lang="hr-HR" altLang="sr-Latn-RS" sz="1800" dirty="0" smtClean="0"/>
              <a:t>Prodaja kućnih ljubimaca – pitanje prodaje dijela životinja koje traže posebne uvjete držanja</a:t>
            </a:r>
            <a:r>
              <a:rPr lang="hr-HR" altLang="sr-Latn-RS" dirty="0" smtClean="0"/>
              <a:t>. </a:t>
            </a:r>
          </a:p>
          <a:p>
            <a:pPr marL="514350" indent="-514350" eaLnBrk="1" hangingPunct="1">
              <a:buFontTx/>
              <a:buAutoNum type="arabicPeriod"/>
            </a:pPr>
            <a:endParaRPr lang="hr-HR" altLang="sr-Latn-RS" dirty="0" smtClean="0"/>
          </a:p>
          <a:p>
            <a:pPr eaLnBrk="1" hangingPunct="1">
              <a:buFontTx/>
              <a:buNone/>
            </a:pPr>
            <a:endParaRPr lang="hr-HR" altLang="sr-Latn-RS" dirty="0" smtClean="0"/>
          </a:p>
        </p:txBody>
      </p:sp>
      <p:sp>
        <p:nvSpPr>
          <p:cNvPr id="21508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r-HR" altLang="sr-Latn-RS" dirty="0" smtClean="0"/>
          </a:p>
          <a:p>
            <a:pPr marL="514350" indent="-514350" eaLnBrk="1" hangingPunct="1">
              <a:buAutoNum type="arabicPeriod"/>
            </a:pPr>
            <a:r>
              <a:rPr lang="hr-HR" altLang="sr-Latn-RS" sz="1800" dirty="0" smtClean="0"/>
              <a:t>Problem financijskog kapaciteta lokalnih ili područnih (regionalnih) samouprava te izgradnja i održavanje sustava</a:t>
            </a:r>
          </a:p>
          <a:p>
            <a:pPr marL="342900" indent="-342900" eaLnBrk="1" hangingPunct="1">
              <a:buAutoNum type="arabicPeriod" startAt="2"/>
            </a:pPr>
            <a:r>
              <a:rPr lang="hr-HR" altLang="sr-Latn-RS" sz="1800" dirty="0" smtClean="0"/>
              <a:t>Osiguranje zemljišta potrebnog            </a:t>
            </a:r>
          </a:p>
          <a:p>
            <a:pPr marL="0" indent="0" eaLnBrk="1" hangingPunct="1">
              <a:buNone/>
            </a:pPr>
            <a:r>
              <a:rPr lang="hr-HR" altLang="sr-Latn-RS" sz="1800" dirty="0" smtClean="0"/>
              <a:t>       za izgradnju i razvoj infrastrukture  </a:t>
            </a:r>
          </a:p>
          <a:p>
            <a:pPr marL="0" indent="0" eaLnBrk="1" hangingPunct="1">
              <a:buNone/>
            </a:pPr>
            <a:r>
              <a:rPr lang="hr-HR" altLang="sr-Latn-RS" sz="1800" dirty="0" smtClean="0"/>
              <a:t>       – riječ o prostoru izvan zona         </a:t>
            </a:r>
          </a:p>
          <a:p>
            <a:pPr marL="0" indent="0" eaLnBrk="1" hangingPunct="1">
              <a:buNone/>
            </a:pPr>
            <a:r>
              <a:rPr lang="hr-HR" altLang="sr-Latn-RS" sz="1800" dirty="0"/>
              <a:t> </a:t>
            </a:r>
            <a:r>
              <a:rPr lang="hr-HR" altLang="sr-Latn-RS" sz="1800" dirty="0" smtClean="0"/>
              <a:t>      naselja koje traži znatna ulaganja u</a:t>
            </a:r>
          </a:p>
          <a:p>
            <a:pPr marL="0" indent="0" eaLnBrk="1" hangingPunct="1">
              <a:buNone/>
            </a:pPr>
            <a:r>
              <a:rPr lang="hr-HR" altLang="sr-Latn-RS" sz="1800" dirty="0"/>
              <a:t> </a:t>
            </a:r>
            <a:r>
              <a:rPr lang="hr-HR" altLang="sr-Latn-RS" sz="1800" dirty="0" smtClean="0"/>
              <a:t>      komunalnu infrastrukturu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Uočeni problemi u provedbi postojećeg propisa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488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r-HR" altLang="sr-Latn-RS" dirty="0" smtClean="0"/>
          </a:p>
          <a:p>
            <a:pPr eaLnBrk="1" hangingPunct="1">
              <a:buFontTx/>
              <a:buNone/>
            </a:pPr>
            <a:endParaRPr lang="hr-HR" altLang="sr-Latn-RS" dirty="0" smtClean="0"/>
          </a:p>
        </p:txBody>
      </p:sp>
      <p:sp>
        <p:nvSpPr>
          <p:cNvPr id="21508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r-HR" altLang="sr-Latn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/>
          <a:lstStyle/>
          <a:p>
            <a:pPr algn="ctr"/>
            <a:r>
              <a:rPr lang="hr-HR" dirty="0" smtClean="0"/>
              <a:t>ZAHVALJUJEM NA PAŽNJI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705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smtClean="0"/>
              <a:t>Razlozi implementacije strategije upravljanja napuštenim/izgubljenim  životinjama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76475"/>
            <a:ext cx="8229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800" smtClean="0"/>
              <a:t>Pitanje sigurnosti građana i imovine.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smtClean="0"/>
              <a:t>Pitanje javnog zdravstva.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smtClean="0"/>
              <a:t>Održavanje komunalnog standarda Grada. 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smtClean="0"/>
              <a:t>Pitanje provedbe Zakona o zaštiti životinja (etičko i zakonodavno pitanje).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smtClean="0"/>
              <a:t>Implementacija mjera na kraju osigurava očuvanje  financijskih sredstva – građana, pravnih osoba te proračunskih sredstava (državni proračuni i proračuni lokalnih i regionalnih jedinica).  </a:t>
            </a:r>
          </a:p>
        </p:txBody>
      </p:sp>
    </p:spTree>
    <p:extLst>
      <p:ext uri="{BB962C8B-B14F-4D97-AF65-F5344CB8AC3E}">
        <p14:creationId xmlns:p14="http://schemas.microsoft.com/office/powerpoint/2010/main" val="1812591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1534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altLang="sr-Latn-RS" sz="3600" smtClean="0"/>
              <a:t>Zakonom o zaštiti životinja propisane obveze tijela lokalne uprave i regionalne samouprave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565400"/>
            <a:ext cx="8229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000" smtClean="0"/>
              <a:t> Ako nije osnovano sklonište za životinje u skladu sa člankom 56. stavkom 1. Zakona o zaštiti životinja (NN 135/06) njegovo osnivanje i rad financira jedna ili više jedinica lokalne ili područne (regionalne) samouprave u skladu s njihovim potrebama, odnosno Grad Zagreb. (čl. 56. stavak 3 Zakona)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000" smtClean="0"/>
              <a:t>Obavljanje poslova skupljanja napuštenih i izgubljenih životinja financiraju jedinice lokalne samouprave (čl. 56 stavak 4 Zakona).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000" smtClean="0"/>
              <a:t>U svrhu obavljanja poslova iz članka 57. stavka 1. točke 6. ovoga Zakona osnivači skloništa za životinje iz članka 56. stavaka 1. i 4. ovoga Zakona dužni su organizirati informacijski centar za napuštene i izgubljene životinje te podatke o životinjama dati na uvid javnosti, ostalim skloništima za životinje na području Republike Hrvatske i nadležnom tijelu (članak 58. stavak 1).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288" y="2060575"/>
            <a:ext cx="8353425" cy="4032250"/>
          </a:xfrm>
          <a:prstGeom prst="rect">
            <a:avLst/>
          </a:prstGeom>
          <a:noFill/>
          <a:ln w="444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19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1534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altLang="sr-Latn-RS" sz="3600" smtClean="0"/>
              <a:t>Zakonom o zaštiti životinja propisane obveze tijela lokalne uprave i regionalne samouprave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76475"/>
            <a:ext cx="8229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200" smtClean="0"/>
              <a:t>Nadležna tijela državne uprave i tijela jedinica lokalne ili područne (regionalne) samouprave obvezna su razvijati svijest javnosti, a osobito mladih, o zaštiti životinja čl. 58. stavak  2 Zakona. 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200" smtClean="0"/>
              <a:t>Sklonište za životinje mora provoditi mjere koje odredi veterinarska inspekcija i surađivati s jedinicama lokalne ili područne (regionalne) samouprave (članak 57. stavak 2).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200" smtClean="0"/>
              <a:t>Uvjete i način držanja kućnih ljubimaca, način kontrole njihova razmnožavanja, uvjete i način držanja vezanih pasa te način postupanja s napuštenim i izgubljenim životinjama propisuju nadležna tijela općina ili gradova, osim za kućne ljubimce koji pripadaju zaštićenim vrstama u skladu s posebnim propisima (čl. 58. stavak 4).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288" y="2060575"/>
            <a:ext cx="8353425" cy="4032250"/>
          </a:xfrm>
          <a:prstGeom prst="rect">
            <a:avLst/>
          </a:prstGeom>
          <a:noFill/>
          <a:ln w="444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32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153400" cy="1143000"/>
          </a:xfrm>
        </p:spPr>
        <p:txBody>
          <a:bodyPr/>
          <a:lstStyle/>
          <a:p>
            <a:pPr eaLnBrk="1" hangingPunct="1"/>
            <a:r>
              <a:rPr lang="hr-HR" altLang="sr-Latn-RS" smtClean="0"/>
              <a:t>Osnivanje skloništa</a:t>
            </a: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smtClean="0"/>
              <a:t>Grad Zagreb osnovao je 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smtClean="0"/>
              <a:t>sklonište u siječnju 2001.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smtClean="0"/>
              <a:t> 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smtClean="0"/>
              <a:t>Zakonom o dobrobiti 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smtClean="0"/>
              <a:t>životinja (NN 19/99) bila je 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smtClean="0"/>
              <a:t>propisana obveza općinama,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smtClean="0"/>
              <a:t>gradovima, županijama i 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smtClean="0"/>
              <a:t>Gradu Zagrebu da su dužni 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smtClean="0"/>
              <a:t>voditi brigu o zbrinjavanju 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smtClean="0"/>
              <a:t>napuštenih i izgubljenih 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smtClean="0"/>
              <a:t>životinja te poticati osnivanje 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smtClean="0"/>
              <a:t>skloništa i higijenskih servisa. </a:t>
            </a:r>
          </a:p>
        </p:txBody>
      </p:sp>
      <p:pic>
        <p:nvPicPr>
          <p:cNvPr id="9220" name="Picture 8" descr="25_PICT02_001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373313"/>
            <a:ext cx="4038600" cy="29845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153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mtClean="0"/>
              <a:t>Rad Skloništa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95288" y="2205038"/>
            <a:ext cx="4032250" cy="44656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000" smtClean="0"/>
              <a:t>Financiranje rada skloništa – iz razdjela 11 -  Proračuna Grada Zagreba. </a:t>
            </a:r>
          </a:p>
          <a:p>
            <a:pPr eaLnBrk="1" hangingPunct="1">
              <a:lnSpc>
                <a:spcPct val="80000"/>
              </a:lnSpc>
            </a:pPr>
            <a:endParaRPr lang="hr-HR" altLang="sr-Latn-RS" sz="2000" smtClean="0"/>
          </a:p>
          <a:p>
            <a:pPr eaLnBrk="1" hangingPunct="1">
              <a:lnSpc>
                <a:spcPct val="80000"/>
              </a:lnSpc>
            </a:pPr>
            <a:r>
              <a:rPr lang="hr-HR" altLang="sr-Latn-RS" sz="2000" smtClean="0"/>
              <a:t>Sklonište je dio Ustanove Zoološki vrt Grada Zagreba te obavlja poslove sukladno Odluci o uvjetima i načinu držanja kućnih ljubimaca i načinu postupanja s napuštenim i izgubljenim životinjama. </a:t>
            </a:r>
          </a:p>
          <a:p>
            <a:pPr eaLnBrk="1" hangingPunct="1">
              <a:lnSpc>
                <a:spcPct val="80000"/>
              </a:lnSpc>
            </a:pPr>
            <a:endParaRPr lang="hr-HR" altLang="sr-Latn-R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altLang="sr-Latn-RS" sz="2000" smtClean="0"/>
          </a:p>
        </p:txBody>
      </p:sp>
      <p:sp>
        <p:nvSpPr>
          <p:cNvPr id="10244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000" dirty="0">
                <a:latin typeface="Algerian" pitchFamily="82" charset="0"/>
              </a:rPr>
              <a:t>I</a:t>
            </a:r>
            <a:r>
              <a:rPr lang="hr-HR" altLang="sr-Latn-RS" sz="2000" dirty="0" smtClean="0">
                <a:latin typeface="Algerian" pitchFamily="82" charset="0"/>
              </a:rPr>
              <a:t>zlazak na teren -  1662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600" dirty="0" smtClean="0">
                <a:latin typeface="Algerian" pitchFamily="82" charset="0"/>
              </a:rPr>
              <a:t>(za razdoblje od 1.1.-31.12.2014.)</a:t>
            </a:r>
            <a:r>
              <a:rPr lang="hr-HR" altLang="sr-Latn-RS" sz="2000" dirty="0" smtClean="0">
                <a:latin typeface="Algerian" pitchFamily="82" charset="0"/>
              </a:rPr>
              <a:t>			</a:t>
            </a:r>
            <a:r>
              <a:rPr lang="hr-HR" altLang="sr-Latn-RS" sz="1400" dirty="0" smtClean="0">
                <a:latin typeface="Algerian" pitchFamily="82" charset="0"/>
              </a:rPr>
              <a:t>			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lgerian" pitchFamily="82" charset="0"/>
              </a:rPr>
              <a:t>1. od toga ptice→360 intervencija    </a:t>
            </a:r>
            <a:r>
              <a:rPr lang="hr-HR" altLang="sr-Latn-RS" sz="2400" dirty="0" smtClean="0">
                <a:latin typeface="Algerian" pitchFamily="82" charset="0"/>
              </a:rPr>
              <a:t> </a:t>
            </a:r>
            <a:r>
              <a:rPr lang="hr-HR" altLang="sr-Latn-RS" sz="1800" dirty="0" smtClean="0">
                <a:latin typeface="Algerian" pitchFamily="82" charset="0"/>
              </a:rPr>
              <a:t>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lgerian" pitchFamily="82" charset="0"/>
              </a:rPr>
              <a:t>2. od toga divlje životinje→ 80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lgerian" pitchFamily="82" charset="0"/>
              </a:rPr>
              <a:t>3. DomaĆE ŽIVOTINJE - 13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lgerian" pitchFamily="82" charset="0"/>
              </a:rPr>
              <a:t>4. EGZOTIČNE ŽIVOTINJE - 13</a:t>
            </a:r>
            <a:r>
              <a:rPr lang="hr-HR" altLang="sr-Latn-RS" sz="2400" dirty="0" smtClean="0">
                <a:latin typeface="Algerian" pitchFamily="82" charset="0"/>
              </a:rPr>
              <a:t>   </a:t>
            </a:r>
            <a:r>
              <a:rPr lang="hr-HR" altLang="sr-Latn-RS" sz="1800" dirty="0" smtClean="0">
                <a:latin typeface="Algerian" pitchFamily="82" charset="0"/>
              </a:rPr>
              <a:t>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lgerian" pitchFamily="82" charset="0"/>
              </a:rPr>
              <a:t>5. Edukacije – 176 lokacija (knjižnice, škole, sklonište, itd.)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lgerian" pitchFamily="82" charset="0"/>
              </a:rPr>
              <a:t>6. Promotivne aktivnosti - 27	</a:t>
            </a:r>
            <a:r>
              <a:rPr lang="hr-HR" altLang="sr-Latn-RS" sz="1400" dirty="0" smtClean="0">
                <a:latin typeface="Algerian" pitchFamily="82" charset="0"/>
              </a:rPr>
              <a:t>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400" dirty="0" smtClean="0">
                <a:latin typeface="Algerian" pitchFamily="82" charset="0"/>
              </a:rPr>
              <a:t>                                         	  		</a:t>
            </a:r>
            <a:r>
              <a:rPr lang="hr-HR" altLang="sr-Latn-RS" sz="1400" dirty="0" smtClean="0"/>
              <a:t>			                  	</a:t>
            </a:r>
          </a:p>
        </p:txBody>
      </p:sp>
    </p:spTree>
    <p:extLst>
      <p:ext uri="{BB962C8B-B14F-4D97-AF65-F5344CB8AC3E}">
        <p14:creationId xmlns:p14="http://schemas.microsoft.com/office/powerpoint/2010/main" val="3978961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mtClean="0"/>
              <a:t>Financiranje Skloništa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marL="533400" indent="-533400" eaLnBrk="1" hangingPunct="1"/>
            <a:r>
              <a:rPr lang="hr-HR" altLang="sr-Latn-RS" sz="2400" dirty="0" smtClean="0"/>
              <a:t>Grad Zagreb financira rad slijedećih službi: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hr-HR" altLang="sr-Latn-RS" sz="2400" dirty="0" smtClean="0"/>
              <a:t>Služba hvatanja životinja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hr-HR" altLang="sr-Latn-RS" sz="2400" dirty="0" smtClean="0"/>
              <a:t>Veterinarska služba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hr-HR" altLang="sr-Latn-RS" sz="2400" dirty="0" smtClean="0"/>
              <a:t>Služba zadužena za marketing i edukacija skloništa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hr-HR" altLang="sr-Latn-RS" sz="2400" dirty="0" smtClean="0"/>
              <a:t>Socijalizacija i školovanja pasa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hr-HR" altLang="sr-Latn-RS" sz="2400" dirty="0" smtClean="0"/>
              <a:t>Volonteri 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hr-HR" altLang="sr-Latn-RS" sz="2400" smtClean="0"/>
              <a:t>Ukupan broj zaposlenika 19</a:t>
            </a:r>
          </a:p>
          <a:p>
            <a:pPr eaLnBrk="1" hangingPunct="1"/>
            <a:r>
              <a:rPr lang="hr-HR" altLang="sr-Latn-RS" sz="2400" smtClean="0"/>
              <a:t>Od toga: 3 veterinara, 5 veterinarskih tehničara </a:t>
            </a:r>
          </a:p>
          <a:p>
            <a:pPr eaLnBrk="1" hangingPunct="1"/>
            <a:r>
              <a:rPr lang="hr-HR" altLang="sr-Latn-RS" sz="2400" smtClean="0"/>
              <a:t>3 specijalizirana vozila te jedno koje se koristi za edukaciju</a:t>
            </a:r>
          </a:p>
          <a:p>
            <a:pPr eaLnBrk="1" hangingPunct="1"/>
            <a:r>
              <a:rPr lang="hr-HR" altLang="sr-Latn-RS" sz="2400" smtClean="0"/>
              <a:t>Niz specijalizirane opreme namijenjene hvatanju i smještaju životinja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r-Latn-RS" sz="2400" smtClean="0"/>
          </a:p>
        </p:txBody>
      </p:sp>
    </p:spTree>
    <p:extLst>
      <p:ext uri="{BB962C8B-B14F-4D97-AF65-F5344CB8AC3E}">
        <p14:creationId xmlns:p14="http://schemas.microsoft.com/office/powerpoint/2010/main" val="1723569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smtClean="0"/>
              <a:t>Komparacija rada Skloništa u sklopu povjeravanja poslova (vet. organizacija) i Ustanove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95288" y="2205038"/>
            <a:ext cx="4038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000" smtClean="0"/>
              <a:t>Do 2008. sklonište je radilo temeljem povjeravanja poslova Veterinarskoj organizaciji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000" smtClean="0"/>
              <a:t>1. manji broj zaposlenika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000" smtClean="0"/>
              <a:t>2. slabiji rezultati rada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000" smtClean="0"/>
              <a:t>3. konstantno nezadovoljstvo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000" smtClean="0"/>
              <a:t>    javnosti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000" smtClean="0"/>
              <a:t>4. slabo ili nikako prezentiranje rada skloništa te higijeničarske službe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3438" y="2060575"/>
            <a:ext cx="4038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000" smtClean="0"/>
              <a:t>Od 2009. sklonište je sastavni dio Ustanove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altLang="sr-Latn-R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altLang="sr-Latn-RS" sz="200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hr-HR" altLang="sr-Latn-RS" sz="2000" smtClean="0"/>
              <a:t>Istim sredstvima osigurali veći broj zaposlenika te podigli razinu stručne spreme zaposlenih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hr-HR" altLang="sr-Latn-RS" sz="2000" smtClean="0"/>
              <a:t>Bolji rezultati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hr-HR" altLang="sr-Latn-RS" sz="2000" smtClean="0"/>
              <a:t>Bolji status skloništa u javnosti, a sve zbog  pro-aktivanog pristupa u vođenju poslova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hr-HR" altLang="sr-Latn-RS" sz="2000" smtClean="0"/>
              <a:t>Otvorenost javnosti te rad u cilju osiguranja usluge građanima </a:t>
            </a:r>
          </a:p>
        </p:txBody>
      </p:sp>
    </p:spTree>
    <p:extLst>
      <p:ext uri="{BB962C8B-B14F-4D97-AF65-F5344CB8AC3E}">
        <p14:creationId xmlns:p14="http://schemas.microsoft.com/office/powerpoint/2010/main" val="2960653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mtClean="0"/>
              <a:t>INFORMACIJSKI - centar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400" smtClean="0"/>
              <a:t>Zakonska obveza.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 smtClean="0"/>
              <a:t>Za Grad Zagreb vodi udruga.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 smtClean="0"/>
              <a:t> </a:t>
            </a:r>
            <a:r>
              <a:rPr lang="hr-HR" altLang="sr-Latn-RS" sz="2400" b="1" i="1" smtClean="0"/>
              <a:t>Info-centar</a:t>
            </a:r>
            <a:r>
              <a:rPr lang="hr-HR" altLang="sr-Latn-RS" sz="2400" smtClean="0"/>
              <a:t> je jedinstven centar koji prikuplja i obrađuje informacije vezane za izgubljene, nađene, ranjene i zlostavljane životinje. Građanima  grada Zagreba omogućeno je da pozivom na telefon ili kontaktom putem elektronske pošte, dobiju sve potrebne informacije vezane za životinje u gradu Zagrebu (od servisnih informacija o radu veterinarskih ustanova, do organizacije svih usluga poput prijevoza, veterinarskog liječenje, udomljavanja, kastracija i sterilizacija, cijepljenja i sl.). </a:t>
            </a:r>
          </a:p>
          <a:p>
            <a:pPr eaLnBrk="1" hangingPunct="1">
              <a:lnSpc>
                <a:spcPct val="90000"/>
              </a:lnSpc>
            </a:pPr>
            <a:endParaRPr lang="hr-HR" altLang="sr-Latn-RS" sz="2400" smtClean="0"/>
          </a:p>
        </p:txBody>
      </p:sp>
    </p:spTree>
    <p:extLst>
      <p:ext uri="{BB962C8B-B14F-4D97-AF65-F5344CB8AC3E}">
        <p14:creationId xmlns:p14="http://schemas.microsoft.com/office/powerpoint/2010/main" val="4293959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3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4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5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5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6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7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8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9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0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5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6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7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8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9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0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1345</Words>
  <Application>Microsoft Office PowerPoint</Application>
  <PresentationFormat>Prikaz na zaslonu (4:3)</PresentationFormat>
  <Paragraphs>139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16</vt:i4>
      </vt:variant>
      <vt:variant>
        <vt:lpstr>Naslovi slajdova</vt:lpstr>
      </vt:variant>
      <vt:variant>
        <vt:i4>17</vt:i4>
      </vt:variant>
    </vt:vector>
  </HeadingPairs>
  <TitlesOfParts>
    <vt:vector size="33" baseType="lpstr">
      <vt:lpstr>Flow</vt:lpstr>
      <vt:lpstr>1_Flow</vt:lpstr>
      <vt:lpstr>2_Flow</vt:lpstr>
      <vt:lpstr>3_Flow</vt:lpstr>
      <vt:lpstr>4_Flow</vt:lpstr>
      <vt:lpstr>5_Flow</vt:lpstr>
      <vt:lpstr>6_Flow</vt:lpstr>
      <vt:lpstr>7_Flow</vt:lpstr>
      <vt:lpstr>8_Flow</vt:lpstr>
      <vt:lpstr>9_Flow</vt:lpstr>
      <vt:lpstr>10_Flow</vt:lpstr>
      <vt:lpstr>11_Flow</vt:lpstr>
      <vt:lpstr>12_Flow</vt:lpstr>
      <vt:lpstr>13_Flow</vt:lpstr>
      <vt:lpstr>14_Flow</vt:lpstr>
      <vt:lpstr>15_Flow</vt:lpstr>
      <vt:lpstr>Odgovornosti lokalne uprave i samouprave </vt:lpstr>
      <vt:lpstr>Razlozi implementacije strategije upravljanja napuštenim/izgubljenim  životinjama</vt:lpstr>
      <vt:lpstr>Zakonom o zaštiti životinja propisane obveze tijela lokalne uprave i regionalne samouprave</vt:lpstr>
      <vt:lpstr>Zakonom o zaštiti životinja propisane obveze tijela lokalne uprave i regionalne samouprave</vt:lpstr>
      <vt:lpstr>Osnivanje skloništa</vt:lpstr>
      <vt:lpstr>Rad Skloništa</vt:lpstr>
      <vt:lpstr>Financiranje Skloništa</vt:lpstr>
      <vt:lpstr>Komparacija rada Skloništa u sklopu povjeravanja poslova (vet. organizacija) i Ustanove</vt:lpstr>
      <vt:lpstr>INFORMACIJSKI - centar </vt:lpstr>
      <vt:lpstr>Učinak Info-centra</vt:lpstr>
      <vt:lpstr>RAD NEVLADINIH ORGANIZACIJA</vt:lpstr>
      <vt:lpstr>Nevladine organizacije učinak  u 2014.</vt:lpstr>
      <vt:lpstr>Projekti edukacije i podizanja svijesti javnosti</vt:lpstr>
      <vt:lpstr>Pitanje nadležnosti zbrinjavanja životinja unutar zemalja  EU</vt:lpstr>
      <vt:lpstr>Problem ustroja sustava</vt:lpstr>
      <vt:lpstr>Uočeni problemi u provedbi postojećeg propisa</vt:lpstr>
      <vt:lpstr>ZAHVALJUJEM NA PAŽNJI</vt:lpstr>
    </vt:vector>
  </TitlesOfParts>
  <Company>Grad Zagreb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Odgovornosti lokalne uprave i samouprave</dc:title>
  <dc:creator>Jurica Ambrožić</dc:creator>
  <cp:lastModifiedBy>Branka Šošić</cp:lastModifiedBy>
  <cp:revision>9</cp:revision>
  <dcterms:created xsi:type="dcterms:W3CDTF">2015-11-20T07:07:05Z</dcterms:created>
  <dcterms:modified xsi:type="dcterms:W3CDTF">2015-11-20T08:49:25Z</dcterms:modified>
</cp:coreProperties>
</file>